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sldIdLst>
    <p:sldId id="280" r:id="rId2"/>
    <p:sldId id="289" r:id="rId3"/>
    <p:sldId id="281" r:id="rId4"/>
    <p:sldId id="282" r:id="rId5"/>
    <p:sldId id="288" r:id="rId6"/>
    <p:sldId id="284" r:id="rId7"/>
    <p:sldId id="257" r:id="rId8"/>
    <p:sldId id="261" r:id="rId9"/>
    <p:sldId id="262" r:id="rId10"/>
    <p:sldId id="263" r:id="rId11"/>
    <p:sldId id="264" r:id="rId12"/>
    <p:sldId id="283" r:id="rId13"/>
    <p:sldId id="290" r:id="rId14"/>
    <p:sldId id="291" r:id="rId15"/>
    <p:sldId id="258" r:id="rId16"/>
    <p:sldId id="292" r:id="rId17"/>
    <p:sldId id="293" r:id="rId18"/>
    <p:sldId id="279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9" r:id="rId28"/>
    <p:sldId id="307" r:id="rId29"/>
    <p:sldId id="310" r:id="rId30"/>
    <p:sldId id="308" r:id="rId31"/>
    <p:sldId id="311" r:id="rId32"/>
    <p:sldId id="312" r:id="rId33"/>
    <p:sldId id="313" r:id="rId34"/>
    <p:sldId id="314" r:id="rId35"/>
    <p:sldId id="316" r:id="rId36"/>
    <p:sldId id="315" r:id="rId37"/>
    <p:sldId id="302" r:id="rId38"/>
    <p:sldId id="303" r:id="rId39"/>
    <p:sldId id="268" r:id="rId40"/>
    <p:sldId id="269" r:id="rId41"/>
    <p:sldId id="266" r:id="rId42"/>
    <p:sldId id="304" r:id="rId43"/>
    <p:sldId id="276" r:id="rId44"/>
    <p:sldId id="305" r:id="rId45"/>
    <p:sldId id="306" r:id="rId46"/>
    <p:sldId id="328" r:id="rId47"/>
    <p:sldId id="318" r:id="rId48"/>
    <p:sldId id="259" r:id="rId49"/>
    <p:sldId id="267" r:id="rId50"/>
    <p:sldId id="319" r:id="rId51"/>
    <p:sldId id="275" r:id="rId52"/>
    <p:sldId id="320" r:id="rId53"/>
    <p:sldId id="321" r:id="rId54"/>
    <p:sldId id="265" r:id="rId55"/>
    <p:sldId id="326" r:id="rId56"/>
    <p:sldId id="325" r:id="rId57"/>
    <p:sldId id="324" r:id="rId58"/>
    <p:sldId id="329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фис офис" initials="оо" lastIdx="1" clrIdx="0">
    <p:extLst>
      <p:ext uri="{19B8F6BF-5375-455C-9EA6-DF929625EA0E}">
        <p15:presenceInfo xmlns:p15="http://schemas.microsoft.com/office/powerpoint/2012/main" xmlns="" userId="7ee3a264c67983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7T18:23:24.890" idx="1">
    <p:pos x="4200" y="350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B249B-7CD9-4ADC-9162-1177474B920E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E8371-8297-4880-899B-178EAB03F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8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1362-6BF3-4FCB-9796-6D1083BFFA0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7D21-D154-46A2-82D2-48E7E7066A1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4B4-3265-44A4-B0F8-178759C19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7D21-D154-46A2-82D2-48E7E7066A1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4B4-3265-44A4-B0F8-178759C19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7D21-D154-46A2-82D2-48E7E7066A1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4B4-3265-44A4-B0F8-178759C19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05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7D21-D154-46A2-82D2-48E7E7066A1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4B4-3265-44A4-B0F8-178759C19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7D21-D154-46A2-82D2-48E7E7066A1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4B4-3265-44A4-B0F8-178759C19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7D21-D154-46A2-82D2-48E7E7066A1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4B4-3265-44A4-B0F8-178759C19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7D21-D154-46A2-82D2-48E7E7066A1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4B4-3265-44A4-B0F8-178759C19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7D21-D154-46A2-82D2-48E7E7066A1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4B4-3265-44A4-B0F8-178759C19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7D21-D154-46A2-82D2-48E7E7066A1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4B4-3265-44A4-B0F8-178759C19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7D21-D154-46A2-82D2-48E7E7066A1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4B4-3265-44A4-B0F8-178759C19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7D21-D154-46A2-82D2-48E7E7066A1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984B4-3265-44A4-B0F8-178759C19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757D21-D154-46A2-82D2-48E7E7066A1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984B4-3265-44A4-B0F8-178759C191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http://www.tick.ru/Gallery/borr_bac_images/Original%20Files/Borrelia_burgdorferi.jp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file:///C:\Documents%20and%20Settings\Unknown\My%20Documents\&#1057;&#1090;&#1072;&#1088;&#1072;&#1103;%20&#1080;&#1085;&#1092;&#1086;&#1088;&#1084;&#1072;&#1094;&#1080;&#1103;\Ehrlichia\Ehrlichia-primers.files\02-0018t.jpg" TargetMode="Externa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1285860"/>
            <a:ext cx="4029076" cy="2714644"/>
          </a:xfrm>
        </p:spPr>
        <p:txBody>
          <a:bodyPr>
            <a:normAutofit/>
          </a:bodyPr>
          <a:lstStyle/>
          <a:p>
            <a:r>
              <a:rPr lang="ru-RU" sz="5400" b="1" spc="300" dirty="0">
                <a:ln w="1143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Клещевые инфекции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Зав. ОМО ГУЗ ЛОКИБ</a:t>
            </a:r>
          </a:p>
          <a:p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Володина Лариса Викторовна</a:t>
            </a:r>
          </a:p>
          <a:p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Rukovoditel\Downloads\borrelio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81"/>
            <a:ext cx="4513767" cy="405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Особенность клещей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Клещ по образу нападения — типичный подкарауливающий хищник. Сидя на концах травинок и ветвей, он ждет, пока «добыча» (животное, человек) случайно не заденет растение. Тогда клещ мгновенно прицепляется к жертве и быстро ползет по ней, отыскивая удобное для присасывания место. </a:t>
            </a:r>
          </a:p>
          <a:p>
            <a:r>
              <a:rPr lang="ru-RU" dirty="0"/>
              <a:t>“Севший” на кого-либо клещ ползет вверх и только вверх – по -другому они не перемещаются. Ползет, пока не встретит удобный участок кожи. </a:t>
            </a:r>
          </a:p>
          <a:p>
            <a:r>
              <a:rPr lang="ru-RU" dirty="0"/>
              <a:t>Укус клеща незаметен, поскольку он вводит в ранку обезболивающее вещество. Поэтому присосавшегося паразита замечают по зуду и воспалению кожи часто лишь на 2—3 сутки. </a:t>
            </a:r>
          </a:p>
          <a:p>
            <a:r>
              <a:rPr lang="ru-RU" dirty="0"/>
              <a:t>Интересно, что клещи практически лишенные зрения, могут почуять запах приближающего живого существа с расстояния в 10 метров.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Помните!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Опасность «подцепить» клеща подстерегает не только на природе. </a:t>
            </a:r>
          </a:p>
          <a:p>
            <a:r>
              <a:rPr lang="ru-RU" dirty="0"/>
              <a:t>Принести насекомое в дом может собака или кошка, которая гуляет по улице</a:t>
            </a:r>
          </a:p>
          <a:p>
            <a:r>
              <a:rPr lang="ru-RU" dirty="0"/>
              <a:t> Он может быть и в букетике полевых цветов. </a:t>
            </a:r>
          </a:p>
          <a:p>
            <a:r>
              <a:rPr lang="ru-RU" dirty="0"/>
              <a:t>Клещ никогда не впивается сразу, от получаса до нескольких часов он выбирает место укуса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1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МИФЫ О КЛЕЩАХ</a:t>
            </a:r>
          </a:p>
          <a:p>
            <a:endParaRPr lang="ru-RU" sz="2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1142984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КЛЕЩИ ПРЫГАЮТ </a:t>
            </a:r>
          </a:p>
          <a:p>
            <a:r>
              <a:rPr lang="ru-RU" sz="15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 ДЕРЕВЬЕВ?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14605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44" y="2643182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Клещи живут в траве и могут забираться лишь на высоту травяного стебля -15-20 см - и ползут по человеку вверх. При влажной и теплой погоде клещ ползет очень быстро и первое место, где чело­век ощущает движение клеща - это шея. Отсюда впечатление, что он упал сверху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14192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000232" y="4071942"/>
            <a:ext cx="25003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МОЖНО ЗАРАЗИТЬСЯ, ДАЖЕ ЕСЛИ КЛЕЩ ПРОСТО ПРОПОЛЗ ПО КОЖЕ?</a:t>
            </a:r>
          </a:p>
          <a:p>
            <a:endParaRPr lang="ru-RU" sz="1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5357826"/>
            <a:ext cx="4357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Кожа человека защищает наш организм от огромного количества вирусов и бактерий, которые попадают на кожу ежесекундно. Если кожные покровы целостны, то заражение маловероятно. Клещ передает вирусы именно через слюнные железы во время укуса.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28"/>
            <a:ext cx="139541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286512" y="714356"/>
            <a:ext cx="2643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КЛЕЩА СТОИТ РАЗДАВИТЬ РУКАМИ?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3438" y="2000240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Во-первых, сделать это будет не так просто - у клеща плотный хи­тиновый покров. Если все-таки раздавить клеща руками, то вирус, содержащийся в его крови, может попасть в микротрещины на руках. Это прямой путь к заражению.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143248"/>
            <a:ext cx="134778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072198" y="3429000"/>
            <a:ext cx="30718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НА КЛЕЩА НУЖНО КАПНУТЬ РАСТИТЕЛЬНЫМ МАСЛОМ - ОН ВЫЛЕЗЕТ САМ?</a:t>
            </a:r>
          </a:p>
          <a:p>
            <a:endParaRPr lang="ru-RU" sz="15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4929198"/>
            <a:ext cx="4357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Из народных средств лучше приложить холод к месту укуса: клещу станет некомфортно от перепада температур, и он вылезет.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6023979B-A223-38AF-0B50-BBFC38897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Первый случай покуса клеща был зарегистрирован 24.03.2022 года</a:t>
            </a:r>
          </a:p>
          <a:p>
            <a:pPr algn="just"/>
            <a:r>
              <a:rPr lang="ru-RU" dirty="0"/>
              <a:t>На 05.05.2022 в МО области обратилось  425 человек с покусами клещами, из них 188 детей(44,2%)</a:t>
            </a:r>
          </a:p>
          <a:p>
            <a:pPr algn="just"/>
            <a:r>
              <a:rPr lang="ru-RU" dirty="0"/>
              <a:t>На исследование доставлено 410 клещ, из которых выявлено </a:t>
            </a:r>
            <a:r>
              <a:rPr lang="ru-RU" dirty="0" err="1"/>
              <a:t>боррелий</a:t>
            </a:r>
            <a:r>
              <a:rPr lang="ru-RU" dirty="0"/>
              <a:t> ( ИКБ) в 2,9%, анаплазм (ГАЧ) в 2,9%, </a:t>
            </a:r>
            <a:r>
              <a:rPr lang="ru-RU" dirty="0" err="1"/>
              <a:t>эрлихий</a:t>
            </a:r>
            <a:r>
              <a:rPr lang="ru-RU" dirty="0"/>
              <a:t> (МЭЧ) 0,4%</a:t>
            </a:r>
          </a:p>
          <a:p>
            <a:pPr algn="just"/>
            <a:r>
              <a:rPr lang="ru-RU" dirty="0"/>
              <a:t>В 69,3% присасывание произошло на территории домовладений и приусадебных участках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7CD403C-EDAB-3E16-AFD1-5B9BBFE9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По данным Роспотребнадзора</a:t>
            </a:r>
          </a:p>
        </p:txBody>
      </p:sp>
    </p:spTree>
    <p:extLst>
      <p:ext uri="{BB962C8B-B14F-4D97-AF65-F5344CB8AC3E}">
        <p14:creationId xmlns:p14="http://schemas.microsoft.com/office/powerpoint/2010/main" val="28741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D5C48711-62C5-5F3D-21B0-2DDDC2AA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Ежегодно с покусами клещами в МО обращается около 4000 человек.</a:t>
            </a:r>
          </a:p>
          <a:p>
            <a:pPr algn="just"/>
            <a:r>
              <a:rPr lang="ru-RU" dirty="0"/>
              <a:t>Инфицированных клещей выявлялось около 15%. В 5% случаев выявлялись микс инфицированные клещи.</a:t>
            </a:r>
          </a:p>
          <a:p>
            <a:pPr algn="just"/>
            <a:r>
              <a:rPr lang="ru-RU" dirty="0"/>
              <a:t>В 2020 году было зарегистрировано 26 случаев ИКБ, в 2021 году- 12 случаев.</a:t>
            </a:r>
          </a:p>
          <a:p>
            <a:pPr algn="just"/>
            <a:r>
              <a:rPr lang="ru-RU" dirty="0"/>
              <a:t>Случаев инфицирования клещей клещевым энцефалитом на территории области не зарегистрировано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E660BEA-86C5-CD92-6DDE-FC022F06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По данным Роспотребнадзора </a:t>
            </a:r>
          </a:p>
        </p:txBody>
      </p:sp>
    </p:spTree>
    <p:extLst>
      <p:ext uri="{BB962C8B-B14F-4D97-AF65-F5344CB8AC3E}">
        <p14:creationId xmlns:p14="http://schemas.microsoft.com/office/powerpoint/2010/main" val="28151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Болезнь Лайма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err="1"/>
              <a:t>Боле́знь</a:t>
            </a:r>
            <a:r>
              <a:rPr lang="ru-RU" dirty="0"/>
              <a:t> </a:t>
            </a:r>
            <a:r>
              <a:rPr lang="ru-RU" dirty="0" err="1"/>
              <a:t>Ла́йма</a:t>
            </a:r>
            <a:r>
              <a:rPr lang="ru-RU" dirty="0"/>
              <a:t> (или </a:t>
            </a:r>
            <a:r>
              <a:rPr lang="ru-RU" dirty="0" err="1"/>
              <a:t>боле́знь</a:t>
            </a:r>
            <a:r>
              <a:rPr lang="ru-RU" dirty="0"/>
              <a:t> </a:t>
            </a:r>
            <a:r>
              <a:rPr lang="ru-RU" dirty="0" err="1"/>
              <a:t>Ли́ма</a:t>
            </a:r>
            <a:r>
              <a:rPr lang="ru-RU" dirty="0"/>
              <a:t>, </a:t>
            </a:r>
            <a:r>
              <a:rPr lang="ru-RU" dirty="0" err="1"/>
              <a:t>клещево́й</a:t>
            </a:r>
            <a:r>
              <a:rPr lang="ru-RU" dirty="0"/>
              <a:t> </a:t>
            </a:r>
            <a:r>
              <a:rPr lang="ru-RU" dirty="0" err="1"/>
              <a:t>боррелио́з</a:t>
            </a:r>
            <a:r>
              <a:rPr lang="ru-RU" dirty="0"/>
              <a:t>, </a:t>
            </a:r>
            <a:r>
              <a:rPr lang="ru-RU" dirty="0" err="1"/>
              <a:t>Лайм-боррелио́з</a:t>
            </a:r>
            <a:r>
              <a:rPr lang="ru-RU" dirty="0"/>
              <a:t>) — инфекционное заболевание, передающееся через укус клеща, обладающее большим полиморфизмом клинических проявлений и вызываемое по крайней мере тремя видами бактерий рода </a:t>
            </a:r>
            <a:r>
              <a:rPr lang="ru-RU" dirty="0" err="1"/>
              <a:t>Borrelia</a:t>
            </a:r>
            <a:r>
              <a:rPr lang="ru-RU" dirty="0"/>
              <a:t> типа спирохет.  </a:t>
            </a:r>
          </a:p>
          <a:p>
            <a:pPr algn="just"/>
            <a:r>
              <a:rPr lang="ru-RU" dirty="0"/>
              <a:t>Свое название болезнь получила от небольшой американской окрестности Лайм, где впервые началось ее изучение в 1975 году. Заболевание распространилось по всем континентам, а зараженность клещей возбудителем варьируется между 5% и 90%.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363D1E27-D1AF-A47A-1C7B-1CB92EC10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743441"/>
              </p:ext>
            </p:extLst>
          </p:nvPr>
        </p:nvGraphicFramePr>
        <p:xfrm>
          <a:off x="698500" y="1844824"/>
          <a:ext cx="7747000" cy="501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332">
                  <a:extLst>
                    <a:ext uri="{9D8B030D-6E8A-4147-A177-3AD203B41FA5}">
                      <a16:colId xmlns:a16="http://schemas.microsoft.com/office/drawing/2014/main" xmlns="" val="1817530992"/>
                    </a:ext>
                  </a:extLst>
                </a:gridCol>
                <a:gridCol w="5385668">
                  <a:extLst>
                    <a:ext uri="{9D8B030D-6E8A-4147-A177-3AD203B41FA5}">
                      <a16:colId xmlns:a16="http://schemas.microsoft.com/office/drawing/2014/main" xmlns="" val="2772895383"/>
                    </a:ext>
                  </a:extLst>
                </a:gridCol>
              </a:tblGrid>
              <a:tr h="385629">
                <a:tc>
                  <a:txBody>
                    <a:bodyPr/>
                    <a:lstStyle/>
                    <a:p>
                      <a:r>
                        <a:rPr lang="ru-RU" dirty="0"/>
                        <a:t>Стадии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Клинические проявления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2152299"/>
                  </a:ext>
                </a:extLst>
              </a:tr>
              <a:tr h="1542516">
                <a:tc>
                  <a:txBody>
                    <a:bodyPr/>
                    <a:lstStyle/>
                    <a:p>
                      <a:r>
                        <a:rPr lang="ru-RU" dirty="0"/>
                        <a:t>Ранняя локализованная(дни-недели)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мигрирующая эритема</a:t>
                      </a:r>
                    </a:p>
                    <a:p>
                      <a:r>
                        <a:rPr lang="ru-RU" dirty="0"/>
                        <a:t>-регионарная </a:t>
                      </a:r>
                      <a:r>
                        <a:rPr lang="ru-RU" dirty="0" err="1"/>
                        <a:t>лимфоаденопатия</a:t>
                      </a:r>
                      <a:endParaRPr lang="ru-RU" dirty="0"/>
                    </a:p>
                    <a:p>
                      <a:r>
                        <a:rPr lang="ru-RU" dirty="0"/>
                        <a:t>-гриппоподобный синдром(лихорадка, недомогание, озноб,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миалгии, артралгии</a:t>
                      </a:r>
                      <a:r>
                        <a:rPr lang="ru-RU" dirty="0"/>
                        <a:t>, головная боль)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6379472"/>
                  </a:ext>
                </a:extLst>
              </a:tr>
              <a:tr h="1831737">
                <a:tc>
                  <a:txBody>
                    <a:bodyPr/>
                    <a:lstStyle/>
                    <a:p>
                      <a:r>
                        <a:rPr lang="ru-RU" dirty="0"/>
                        <a:t>Ранняя диссеминированная</a:t>
                      </a:r>
                    </a:p>
                    <a:p>
                      <a:r>
                        <a:rPr lang="ru-RU" dirty="0"/>
                        <a:t>( недели- месяцы)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вторичные эритемы</a:t>
                      </a:r>
                      <a:r>
                        <a:rPr lang="ru-RU" dirty="0"/>
                        <a:t>, доброкачественные </a:t>
                      </a:r>
                      <a:r>
                        <a:rPr lang="ru-RU" dirty="0" err="1"/>
                        <a:t>лимфоцитомы</a:t>
                      </a:r>
                      <a:endParaRPr lang="ru-RU" dirty="0"/>
                    </a:p>
                    <a:p>
                      <a:r>
                        <a:rPr lang="ru-RU" dirty="0"/>
                        <a:t>-серозный менингит,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невриты( чаще лицевого нерва), синдром </a:t>
                      </a:r>
                      <a:r>
                        <a:rPr lang="ru-RU" dirty="0" err="1">
                          <a:solidFill>
                            <a:srgbClr val="FF0000"/>
                          </a:solidFill>
                        </a:rPr>
                        <a:t>Банневарта</a:t>
                      </a:r>
                      <a:r>
                        <a:rPr lang="ru-RU" dirty="0"/>
                        <a:t>, энцефалит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антриовентрикулярные</a:t>
                      </a:r>
                      <a:r>
                        <a:rPr lang="ru-RU" dirty="0"/>
                        <a:t> блокады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Мигрирующие артралгии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9079475"/>
                  </a:ext>
                </a:extLst>
              </a:tr>
              <a:tr h="1253294">
                <a:tc>
                  <a:txBody>
                    <a:bodyPr/>
                    <a:lstStyle/>
                    <a:p>
                      <a:r>
                        <a:rPr lang="ru-RU" dirty="0"/>
                        <a:t>Поздняя( месяцы-годы)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-артрит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энцефалит,энцефалопатия,периферическая</a:t>
                      </a:r>
                      <a:r>
                        <a:rPr lang="ru-RU" dirty="0"/>
                        <a:t> невропатия</a:t>
                      </a:r>
                    </a:p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-Хронический атрофический акродерматит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0214419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5511325-7E96-9877-D274-D52AF37F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Стадии и основные клинические проявления ИКБ</a:t>
            </a:r>
          </a:p>
        </p:txBody>
      </p:sp>
    </p:spTree>
    <p:extLst>
      <p:ext uri="{BB962C8B-B14F-4D97-AF65-F5344CB8AC3E}">
        <p14:creationId xmlns:p14="http://schemas.microsoft.com/office/powerpoint/2010/main" val="2879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\Мои документы 4 нваря 2014\КЭ, КБ\РисункиКлещ.боррелиоз\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37147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D:\Document\Мои документы 4 нваря 2014\КЭ, КБ\РисункиКлещ.боррелиоз\lyme-bolezn-7-a-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071563"/>
            <a:ext cx="3286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D:\Document\Мои документы 4 нваря 2014\КЭ, КБ\РисункиКлещ.боррелиоз\lyme-bolezn-2-a-f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86188"/>
            <a:ext cx="45720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ukovoditel\Downloads\borreli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271588"/>
            <a:ext cx="7510463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1785938" y="428625"/>
            <a:ext cx="64293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Aft>
                <a:spcPts val="1100"/>
              </a:spcAft>
            </a:pPr>
            <a:r>
              <a:rPr lang="ru-RU" altLang="ru-RU" sz="3200" b="1">
                <a:solidFill>
                  <a:schemeClr val="tx2"/>
                </a:solidFill>
                <a:cs typeface="Arial" panose="020B0604020202020204" pitchFamily="34" charset="0"/>
              </a:rPr>
              <a:t>Боррелиозная лимфоцитома</a:t>
            </a: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998538" y="4335463"/>
            <a:ext cx="723265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591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ts val="1100"/>
              </a:spcBef>
              <a:spcAft>
                <a:spcPts val="188"/>
              </a:spcAft>
              <a:buFont typeface="Wingdings" panose="05000000000000000000" pitchFamily="2" charset="2"/>
              <a:buChar char="§"/>
            </a:pPr>
            <a:r>
              <a:rPr lang="ru-RU" altLang="ru-RU" sz="2400" dirty="0">
                <a:cs typeface="Arial" panose="020B0604020202020204" pitchFamily="34" charset="0"/>
              </a:rPr>
              <a:t>безболезненно синевато-красный узелок или бляшка, обычно на мочке, завитке уха или соске</a:t>
            </a:r>
          </a:p>
          <a:p>
            <a:pPr>
              <a:lnSpc>
                <a:spcPts val="2350"/>
              </a:lnSpc>
              <a:buFont typeface="Wingdings" panose="05000000000000000000" pitchFamily="2" charset="2"/>
              <a:buChar char="§"/>
            </a:pPr>
            <a:r>
              <a:rPr lang="ru-RU" altLang="ru-RU" sz="2400" dirty="0" err="1">
                <a:cs typeface="Arial" panose="020B0604020202020204" pitchFamily="34" charset="0"/>
              </a:rPr>
              <a:t>патоморфологически</a:t>
            </a:r>
            <a:r>
              <a:rPr lang="ru-RU" altLang="ru-RU" sz="2400" dirty="0">
                <a:cs typeface="Arial" panose="020B0604020202020204" pitchFamily="34" charset="0"/>
              </a:rPr>
              <a:t>: </a:t>
            </a:r>
            <a:r>
              <a:rPr lang="ru-RU" altLang="ru-RU" sz="2400" dirty="0" err="1">
                <a:cs typeface="Arial" panose="020B0604020202020204" pitchFamily="34" charset="0"/>
              </a:rPr>
              <a:t>лимфоцитарный</a:t>
            </a:r>
            <a:r>
              <a:rPr lang="ru-RU" altLang="ru-RU" sz="2400" dirty="0">
                <a:cs typeface="Arial" panose="020B0604020202020204" pitchFamily="34" charset="0"/>
              </a:rPr>
              <a:t> опухолевидный инфильтрат дермы и гиподермы</a:t>
            </a:r>
          </a:p>
        </p:txBody>
      </p:sp>
    </p:spTree>
    <p:extLst>
      <p:ext uri="{BB962C8B-B14F-4D97-AF65-F5344CB8AC3E}">
        <p14:creationId xmlns:p14="http://schemas.microsoft.com/office/powerpoint/2010/main" val="9653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CB261E8C-489B-3EDE-D514-A36819A19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1" dirty="0"/>
              <a:t>Профилактические и противоэпидемические мероприятия определены:</a:t>
            </a:r>
          </a:p>
          <a:p>
            <a:pPr algn="just"/>
            <a:r>
              <a:rPr lang="ru-RU" dirty="0"/>
              <a:t>1. СП 3.1.10-15 «Профилактика инфекций, передающихся иксодовыми клещами» </a:t>
            </a:r>
          </a:p>
          <a:p>
            <a:pPr algn="just"/>
            <a:r>
              <a:rPr lang="ru-RU" dirty="0"/>
              <a:t>2. Постановлением Государственного санитарного врача по Липецкой области №50 от 01.04.22 года « О мерах по предупреждению инфекционных заболеваний, передающихся через укусы клещей в Липецкой области»</a:t>
            </a:r>
          </a:p>
          <a:p>
            <a:pPr algn="just"/>
            <a:r>
              <a:rPr lang="ru-RU" b="1" dirty="0"/>
              <a:t>Лечебные, диагностические мероприятия определены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1. Клиническими методическими рекомендациями «Болезнь Лайма у взрослых». 2015 год</a:t>
            </a:r>
          </a:p>
          <a:p>
            <a:pPr algn="just"/>
            <a:r>
              <a:rPr lang="ru-RU" dirty="0"/>
              <a:t>2. «Болезнь Лайма у детей»,  2016 год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A8F5003-6A24-1520-FE27-B1D988A2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30668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03375"/>
            <a:ext cx="28717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1428750" y="428625"/>
            <a:ext cx="67865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700" b="1" dirty="0">
                <a:solidFill>
                  <a:schemeClr val="tx2"/>
                </a:solidFill>
                <a:cs typeface="Arial" panose="020B0604020202020204" pitchFamily="34" charset="0"/>
              </a:rPr>
              <a:t>Хронический атрофический </a:t>
            </a:r>
            <a:r>
              <a:rPr lang="ru-RU" altLang="ru-RU" sz="2700" b="1" dirty="0" err="1">
                <a:solidFill>
                  <a:schemeClr val="tx2"/>
                </a:solidFill>
                <a:cs typeface="Arial" panose="020B0604020202020204" pitchFamily="34" charset="0"/>
              </a:rPr>
              <a:t>акродерматит</a:t>
            </a:r>
            <a:endParaRPr lang="ru-RU" altLang="ru-RU" sz="27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4019550" y="2060848"/>
            <a:ext cx="4695825" cy="404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8925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indent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2000" dirty="0">
                <a:cs typeface="Arial" panose="020B0604020202020204" pitchFamily="34" charset="0"/>
              </a:rPr>
              <a:t>появление на коже конечностей (чаще стопы и кисти) красно-фиолетовых пятен с последующим развитием атрофии кожи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altLang="ru-RU" sz="2000" dirty="0">
                <a:cs typeface="Arial" panose="020B0604020202020204" pitchFamily="34" charset="0"/>
              </a:rPr>
              <a:t>годы после укуса клеща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altLang="ru-RU" sz="2000" dirty="0">
                <a:cs typeface="Arial" panose="020B0604020202020204" pitchFamily="34" charset="0"/>
              </a:rPr>
              <a:t>кожа истончена, морщиниста, легко собирается в складки, слегка шелушится (вид «папиросной бумаги»), иногда со </a:t>
            </a:r>
            <a:r>
              <a:rPr lang="ru-RU" altLang="ru-RU" sz="2000" dirty="0" err="1">
                <a:cs typeface="Arial" panose="020B0604020202020204" pitchFamily="34" charset="0"/>
              </a:rPr>
              <a:t>склеродермоподобными</a:t>
            </a:r>
            <a:r>
              <a:rPr lang="ru-RU" altLang="ru-RU" sz="2000" dirty="0">
                <a:cs typeface="Arial" panose="020B0604020202020204" pitchFamily="34" charset="0"/>
              </a:rPr>
              <a:t> уплотнениями</a:t>
            </a:r>
          </a:p>
          <a:p>
            <a:pPr marL="3175" indent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ru-RU" alt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15913"/>
            <a:ext cx="781843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7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243" y="2204864"/>
            <a:ext cx="8291513" cy="374769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300" b="1" dirty="0" err="1">
                <a:effectLst/>
                <a:cs typeface="Arial" panose="020B0604020202020204" pitchFamily="34" charset="0"/>
              </a:rPr>
              <a:t>Эпидемилогия</a:t>
            </a:r>
            <a:r>
              <a:rPr lang="ru-RU" sz="2300" b="1" dirty="0">
                <a:effectLst/>
                <a:cs typeface="Arial" panose="020B0604020202020204" pitchFamily="34" charset="0"/>
              </a:rPr>
              <a:t>:</a:t>
            </a:r>
            <a:r>
              <a:rPr lang="ru-RU" sz="2300" dirty="0">
                <a:effectLst/>
                <a:cs typeface="Arial" panose="020B0604020202020204" pitchFamily="34" charset="0"/>
              </a:rPr>
              <a:t>  необходимо обратить внимание на сезонность (апрель - сентябрь), посещение эндемичных районов, леса, нападение клещей. </a:t>
            </a:r>
            <a:r>
              <a:rPr lang="ru-RU" sz="2300" b="1" dirty="0">
                <a:effectLst/>
                <a:cs typeface="Arial" panose="020B0604020202020204" pitchFamily="34" charset="0"/>
              </a:rPr>
              <a:t>До 1/3 пациентов не указывают на укус клеща в анамнезе: </a:t>
            </a:r>
            <a:r>
              <a:rPr lang="ru-RU" sz="2300" dirty="0">
                <a:effectLst/>
                <a:cs typeface="Arial" panose="020B0604020202020204" pitchFamily="34" charset="0"/>
              </a:rPr>
              <a:t>причины: малые размеры нимф, малодоступные визуализации места присасывания клеща, транзиторные присасывания (особенно особей мужского пола) и т.д.</a:t>
            </a:r>
          </a:p>
          <a:p>
            <a:pPr marL="252000" indent="-2520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300" b="1" dirty="0">
                <a:cs typeface="Arial" panose="020B0604020202020204" pitchFamily="34" charset="0"/>
              </a:rPr>
              <a:t>Клиника</a:t>
            </a:r>
            <a:r>
              <a:rPr lang="ru-RU" sz="2300" dirty="0">
                <a:cs typeface="Arial" panose="020B0604020202020204" pitchFamily="34" charset="0"/>
              </a:rPr>
              <a:t>: наличие лихорадки, сыпи на теле, эритемы на месте укуса клеща в диаметре более 5 см, ригидность мышц шеи, признаки воспаления суставов.</a:t>
            </a:r>
          </a:p>
          <a:p>
            <a:pPr marL="252000" indent="-2520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300" b="1" dirty="0">
                <a:effectLst/>
                <a:cs typeface="Arial" panose="020B0604020202020204" pitchFamily="34" charset="0"/>
              </a:rPr>
              <a:t>Лабораторная диагностика</a:t>
            </a:r>
            <a:r>
              <a:rPr lang="ru-RU" sz="2300" dirty="0">
                <a:effectLst/>
                <a:cs typeface="Arial" panose="020B0604020202020204" pitchFamily="34" charset="0"/>
              </a:rPr>
              <a:t>: ограниченная роль серологического исследования ИФА (часто ложно отрицательный результат) особенно в раннюю стадию заболевания.  Применение ПЦР исследования на ДНК </a:t>
            </a:r>
            <a:r>
              <a:rPr lang="ru-RU" sz="2300" dirty="0" err="1">
                <a:effectLst/>
                <a:cs typeface="Arial" panose="020B0604020202020204" pitchFamily="34" charset="0"/>
              </a:rPr>
              <a:t>боррелий</a:t>
            </a:r>
            <a:endParaRPr lang="ru-RU" sz="2300" dirty="0">
              <a:effectLst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ru-RU" sz="2300" dirty="0"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85175" cy="12241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Диагностика ИКБ основывается на эпидемиологии, клиники и лабораторной диагностике.</a:t>
            </a:r>
          </a:p>
        </p:txBody>
      </p:sp>
    </p:spTree>
    <p:extLst>
      <p:ext uri="{BB962C8B-B14F-4D97-AF65-F5344CB8AC3E}">
        <p14:creationId xmlns:p14="http://schemas.microsoft.com/office/powerpoint/2010/main" val="39099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204864"/>
            <a:ext cx="8488362" cy="3891136"/>
          </a:xfrm>
        </p:spPr>
        <p:txBody>
          <a:bodyPr>
            <a:normAutofit fontScale="92500" lnSpcReduction="20000"/>
          </a:bodyPr>
          <a:lstStyle/>
          <a:p>
            <a:pPr marL="252000" indent="-252000"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300" dirty="0">
                <a:effectLst/>
                <a:cs typeface="Arial" pitchFamily="34" charset="0"/>
              </a:rPr>
              <a:t> Больные со среднетяжелой и тяжелой степенью тяжести ИКБ подлежат госпитализации в инфекционный стационар. </a:t>
            </a:r>
          </a:p>
          <a:p>
            <a:pPr marL="252000" indent="-252000"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300" dirty="0">
                <a:effectLst/>
                <a:cs typeface="Arial" pitchFamily="34" charset="0"/>
              </a:rPr>
              <a:t> Специализированная медицинская помощь в условиях инфекционного стационара при ИКБ (без поражения нервной системы) проводится в течение 14 дней, с поражением нервной системы – 21 дней. </a:t>
            </a:r>
          </a:p>
          <a:p>
            <a:pPr marL="252000" indent="-252000"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300" dirty="0">
                <a:effectLst/>
                <a:cs typeface="Arial" pitchFamily="34" charset="0"/>
              </a:rPr>
              <a:t> При легких формах ИКБ лечение может проводиться амбулаторно под контролем врача-инфекциониста. </a:t>
            </a:r>
          </a:p>
          <a:p>
            <a:pPr marL="252000" indent="-252000"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300" dirty="0">
                <a:effectLst/>
                <a:cs typeface="Arial" pitchFamily="34" charset="0"/>
              </a:rPr>
              <a:t> Лечение антибиотиками обязательно во всех случаях ИКБ, независимо от давности  и стадии болезни. </a:t>
            </a:r>
          </a:p>
          <a:p>
            <a:pPr marL="252000" indent="-252000"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300" dirty="0">
                <a:effectLst/>
                <a:cs typeface="Arial" pitchFamily="34" charset="0"/>
              </a:rPr>
              <a:t> Для лечения ИКБ может использоваться двухступенчатая антибактериальная терапия. </a:t>
            </a:r>
          </a:p>
          <a:p>
            <a:pPr marL="252000" indent="-252000"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300" dirty="0">
                <a:effectLst/>
                <a:cs typeface="Arial" pitchFamily="34" charset="0"/>
              </a:rPr>
              <a:t> Применяются препараты тетрациклинового ряда, пенициллины, цефалоспорины, макролиды. 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defRPr/>
            </a:pPr>
            <a:endParaRPr lang="ru-RU" sz="2400" dirty="0">
              <a:cs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312317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Тактика ведения больных ИКБ</a:t>
            </a:r>
          </a:p>
        </p:txBody>
      </p:sp>
    </p:spTree>
    <p:extLst>
      <p:ext uri="{BB962C8B-B14F-4D97-AF65-F5344CB8AC3E}">
        <p14:creationId xmlns:p14="http://schemas.microsoft.com/office/powerpoint/2010/main" val="37821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Диспансерное наблюдение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В МО  формируется 3 группы диспансерного наблюдения:</a:t>
            </a:r>
          </a:p>
          <a:p>
            <a:pPr algn="just"/>
            <a:r>
              <a:rPr lang="ru-RU" dirty="0"/>
              <a:t>1. Пострадавшие от присасывания иксодовых клещей с отсутствием достоверного инфицирования присосавшегося клеща;</a:t>
            </a:r>
          </a:p>
          <a:p>
            <a:pPr algn="just"/>
            <a:r>
              <a:rPr lang="ru-RU" dirty="0"/>
              <a:t>2. Пострадавшие от присасывания клеща, инфицированного </a:t>
            </a:r>
            <a:r>
              <a:rPr lang="ru-RU" dirty="0" err="1"/>
              <a:t>боррелиями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3. Переболевшие ИКБ.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3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6" y="404661"/>
          <a:ext cx="8820473" cy="6525733"/>
        </p:xfrm>
        <a:graphic>
          <a:graphicData uri="http://schemas.openxmlformats.org/drawingml/2006/table">
            <a:tbl>
              <a:tblPr/>
              <a:tblGrid>
                <a:gridCol w="1816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7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71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90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23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379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29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0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Обращение по факту присасывания клеща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Регистрация в ф. 60у и подача экстренного извещения в установленной форме</a:t>
                      </a:r>
                      <a:r>
                        <a:rPr lang="ru-RU" sz="1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Удаление клеща или фрагмента, направление клеща для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экспресс-исследования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на инфицированность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боррелиями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1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экспресс-исследования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клеща на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боррелии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-отрицательный 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экспресс-исследования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клеща на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боррелии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- положительный   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Клещ выброшен</a:t>
                      </a:r>
                      <a:r>
                        <a:rPr lang="ru-RU" sz="9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9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Антибиотикопрофилактика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не проводится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антибиотикопрофилактики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(лечение в инкубационный период) </a:t>
                      </a:r>
                      <a:r>
                        <a:rPr lang="ru-RU" sz="9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9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9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Антибиотикопрофилактика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не проводится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Диспансеризация не проводится</a:t>
                      </a:r>
                      <a:r>
                        <a:rPr lang="ru-RU" sz="1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Диспансеризация в течение 3 мес. от даты окончания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антибиотикопрофилактики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Диспансеризация в течение 3 мес. от даты вероятного присасывания клеща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9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Наблюдение у врача-инфекциониста (при его отсутствии - у участкового врача) в ЛПО по месту жительства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1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Явка через 1, 3 мес. (от даты окончания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нтибиотикопрофилактики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Явка через 2недели,1мес., 3 мес. (от даты вероятного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присасывания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клеща)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u="sng" dirty="0">
                          <a:latin typeface="Times New Roman"/>
                          <a:ea typeface="Times New Roman"/>
                          <a:cs typeface="Times New Roman"/>
                        </a:rPr>
                        <a:t>Исследование крови на специфические антитела (</a:t>
                      </a:r>
                      <a:r>
                        <a:rPr lang="ru-RU" sz="900" b="1" i="0" u="sng" dirty="0" err="1">
                          <a:latin typeface="Times New Roman"/>
                          <a:ea typeface="Times New Roman"/>
                          <a:cs typeface="Times New Roman"/>
                        </a:rPr>
                        <a:t>IgG</a:t>
                      </a:r>
                      <a:r>
                        <a:rPr lang="ru-RU" sz="900" b="1" i="0" u="sng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i="0" u="sng" dirty="0" err="1">
                          <a:latin typeface="Times New Roman"/>
                          <a:ea typeface="Times New Roman"/>
                          <a:cs typeface="Times New Roman"/>
                        </a:rPr>
                        <a:t>IgM</a:t>
                      </a:r>
                      <a:r>
                        <a:rPr lang="ru-RU" sz="900" b="1" i="0" u="sng" dirty="0">
                          <a:latin typeface="Times New Roman"/>
                          <a:ea typeface="Times New Roman"/>
                          <a:cs typeface="Times New Roman"/>
                        </a:rPr>
                        <a:t>) в ИФА</a:t>
                      </a:r>
                      <a:endParaRPr lang="ru-RU" sz="8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4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1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Через 1 мес., 3 мес. (от даты окончания 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антибиотикопрофилактики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Через 2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нед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, 1 мес., 3 мес. (от даты вероятного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присасывания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клеща)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4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58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Наличие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клинических признаков ИКБ </a:t>
                      </a:r>
                      <a:r>
                        <a:rPr lang="ru-RU" sz="900" b="1" u="sng">
                          <a:latin typeface="Times New Roman"/>
                          <a:ea typeface="Times New Roman"/>
                          <a:cs typeface="Times New Roman"/>
                        </a:rPr>
                        <a:t>или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серологической верификации состоявшегося инфицирования 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клинических признаков ИКБ </a:t>
                      </a:r>
                      <a:r>
                        <a:rPr lang="ru-RU" sz="900" b="1" u="sng" dirty="0">
                          <a:latin typeface="Times New Roman"/>
                          <a:ea typeface="Times New Roman"/>
                          <a:cs typeface="Times New Roman"/>
                        </a:rPr>
                        <a:t>или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серологической верификации</a:t>
                      </a:r>
                      <a:r>
                        <a:rPr lang="ru-RU" sz="9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9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9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614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Постановка диагноза ИКБ</a:t>
                      </a:r>
                      <a:r>
                        <a:rPr lang="ru-RU" sz="9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9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9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, подача экстренного извещения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лечения и диспансеризации в ЛПО по месту жительства с заполнением ф. 30/у-04 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Снятие с учета 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7544" y="0"/>
            <a:ext cx="89130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ДИАГНОСТИКИ ИКБ И ДИСПАНСЕРНОГО НАБЛЮДЕНИЯ ЛИЦ, ПОСТРАДАВШИХ ОТ ПРИСАСЫВАНИЯ КЛЕЩА.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046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4625EEA-16EE-857D-08F2-BEDB5E2A2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У взрослых проводится в течении 2-3 лет</a:t>
            </a:r>
          </a:p>
          <a:p>
            <a:pPr algn="just"/>
            <a:r>
              <a:rPr lang="ru-RU" dirty="0"/>
              <a:t>У детей в течении 3 лет</a:t>
            </a:r>
          </a:p>
          <a:p>
            <a:pPr algn="just"/>
            <a:r>
              <a:rPr lang="ru-RU" dirty="0"/>
              <a:t>При микс инфицировании в течении 3-х лет</a:t>
            </a:r>
          </a:p>
          <a:p>
            <a:pPr algn="just"/>
            <a:r>
              <a:rPr lang="ru-RU" dirty="0"/>
              <a:t>Первое обследование через 1 месяц после проведенного лечения, затем каждые 3 месяца 1 год, каждые 4 месяца 2 год и каждые 6 месяцев 3 год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FE6CBC2-75E6-B6D2-69CA-7FE0828F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10" y="620688"/>
            <a:ext cx="7756263" cy="1054250"/>
          </a:xfrm>
        </p:spPr>
        <p:txBody>
          <a:bodyPr/>
          <a:lstStyle/>
          <a:p>
            <a:pPr algn="ctr"/>
            <a:r>
              <a:rPr lang="ru-RU" sz="3200" dirty="0"/>
              <a:t>Диспансерное наблюдение за </a:t>
            </a:r>
            <a:r>
              <a:rPr lang="ru-RU" sz="3200" dirty="0" err="1"/>
              <a:t>реконволесцентами</a:t>
            </a:r>
            <a:r>
              <a:rPr lang="ru-RU" sz="3200" dirty="0"/>
              <a:t> ИКБ</a:t>
            </a:r>
          </a:p>
        </p:txBody>
      </p:sp>
    </p:spTree>
    <p:extLst>
      <p:ext uri="{BB962C8B-B14F-4D97-AF65-F5344CB8AC3E}">
        <p14:creationId xmlns:p14="http://schemas.microsoft.com/office/powerpoint/2010/main" val="24690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988840"/>
            <a:ext cx="8488363" cy="449609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300" dirty="0">
                <a:cs typeface="Arial" pitchFamily="34" charset="0"/>
              </a:rPr>
              <a:t>В России </a:t>
            </a:r>
            <a:r>
              <a:rPr lang="ru-RU" sz="2300" dirty="0" err="1">
                <a:cs typeface="Arial" pitchFamily="34" charset="0"/>
              </a:rPr>
              <a:t>эрлихиозы</a:t>
            </a:r>
            <a:r>
              <a:rPr lang="ru-RU" sz="2300" dirty="0">
                <a:cs typeface="Arial" pitchFamily="34" charset="0"/>
              </a:rPr>
              <a:t> регистрируются на Дальнем Востоке, в Новосибирской, Томской и Ульяновской областях, в Пермском, Красноярском  крае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300" dirty="0">
                <a:cs typeface="Arial" pitchFamily="34" charset="0"/>
              </a:rPr>
              <a:t>В Липецкой области регистрируются случаи заражения клещей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300" dirty="0">
                <a:cs typeface="Arial" pitchFamily="34" charset="0"/>
              </a:rPr>
              <a:t>Характерна сезонность: для МЭЧ –апрель-сентябрь,  ГАЧ – 2 пика: весенне-летний (активность нимфальной стадии клеща) и летне-осенний.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300" dirty="0">
                <a:cs typeface="Arial" pitchFamily="34" charset="0"/>
              </a:rPr>
              <a:t>В </a:t>
            </a:r>
            <a:r>
              <a:rPr lang="ru-RU" sz="2300" dirty="0" err="1">
                <a:cs typeface="Arial" pitchFamily="34" charset="0"/>
              </a:rPr>
              <a:t>эндемичных</a:t>
            </a:r>
            <a:r>
              <a:rPr lang="ru-RU" sz="2300" dirty="0">
                <a:cs typeface="Arial" pitchFamily="34" charset="0"/>
              </a:rPr>
              <a:t> районах при укусах клещей проводится экстренная профилактика: однократный прием 0,1 г. </a:t>
            </a:r>
            <a:r>
              <a:rPr lang="ru-RU" sz="2300" dirty="0" err="1">
                <a:cs typeface="Arial" pitchFamily="34" charset="0"/>
              </a:rPr>
              <a:t>доксициклина</a:t>
            </a:r>
            <a:endParaRPr lang="ru-RU" sz="2300" dirty="0"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5175" cy="1728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Моноцитарный и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гранулоцитарный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эрлихиозы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человека (МЭЧ и ГАЧ)</a:t>
            </a:r>
          </a:p>
        </p:txBody>
      </p:sp>
    </p:spTree>
    <p:extLst>
      <p:ext uri="{BB962C8B-B14F-4D97-AF65-F5344CB8AC3E}">
        <p14:creationId xmlns:p14="http://schemas.microsoft.com/office/powerpoint/2010/main" val="1518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988840"/>
            <a:ext cx="8208962" cy="46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300" dirty="0" err="1">
                <a:effectLst/>
              </a:rPr>
              <a:t>Эрлихиоз</a:t>
            </a:r>
            <a:r>
              <a:rPr lang="ru-RU" altLang="ru-RU" sz="2300" dirty="0">
                <a:effectLst/>
              </a:rPr>
              <a:t> как заболевание человека в мире регистрируется с 1986 г.</a:t>
            </a:r>
          </a:p>
          <a:p>
            <a:pPr>
              <a:lnSpc>
                <a:spcPct val="90000"/>
              </a:lnSpc>
            </a:pPr>
            <a:r>
              <a:rPr lang="ru-RU" altLang="ru-RU" sz="2300" dirty="0">
                <a:effectLst/>
              </a:rPr>
              <a:t>Возбудитель –род </a:t>
            </a:r>
            <a:r>
              <a:rPr lang="en-US" altLang="ru-RU" sz="2300" dirty="0" err="1">
                <a:effectLst/>
              </a:rPr>
              <a:t>Ehrlichia</a:t>
            </a:r>
            <a:r>
              <a:rPr lang="ru-RU" altLang="ru-RU" sz="2300" dirty="0">
                <a:effectLst/>
              </a:rPr>
              <a:t>, чаще 2 вида:</a:t>
            </a:r>
            <a:r>
              <a:rPr lang="en-US" altLang="ru-RU" sz="2300" dirty="0">
                <a:effectLst/>
              </a:rPr>
              <a:t> </a:t>
            </a:r>
            <a:r>
              <a:rPr lang="ru-RU" altLang="ru-RU" sz="2300" dirty="0">
                <a:effectLst/>
              </a:rPr>
              <a:t>Е.</a:t>
            </a:r>
            <a:r>
              <a:rPr lang="en-US" altLang="ru-RU" sz="2300" dirty="0" err="1">
                <a:effectLst/>
              </a:rPr>
              <a:t>muris</a:t>
            </a:r>
            <a:r>
              <a:rPr lang="ru-RU" altLang="ru-RU" sz="2300" dirty="0">
                <a:effectLst/>
              </a:rPr>
              <a:t>, Е.</a:t>
            </a:r>
            <a:r>
              <a:rPr lang="en-US" altLang="ru-RU" sz="2300" dirty="0" err="1">
                <a:effectLst/>
              </a:rPr>
              <a:t>chaffensis</a:t>
            </a:r>
            <a:r>
              <a:rPr lang="ru-RU" altLang="ru-RU" sz="2300" dirty="0">
                <a:effectLst/>
              </a:rPr>
              <a:t>- относится к семейству риккетсий, </a:t>
            </a:r>
            <a:r>
              <a:rPr lang="ru-RU" altLang="ru-RU" sz="2300" dirty="0" err="1">
                <a:effectLst/>
              </a:rPr>
              <a:t>грамотрицательны</a:t>
            </a:r>
            <a:r>
              <a:rPr lang="ru-RU" altLang="ru-RU" sz="2300" dirty="0">
                <a:effectLst/>
              </a:rPr>
              <a:t>, внутриклеточные паразиты (в моноцитах);</a:t>
            </a:r>
          </a:p>
          <a:p>
            <a:pPr>
              <a:lnSpc>
                <a:spcPct val="90000"/>
              </a:lnSpc>
            </a:pPr>
            <a:r>
              <a:rPr lang="ru-RU" altLang="ru-RU" sz="2300" dirty="0">
                <a:effectLst/>
              </a:rPr>
              <a:t>Хозяин (источник)– собаки, переносчики - иксодовые клещи,  путь передачи - трансмиссивный, часто болеют владельцы собак (70%).  </a:t>
            </a:r>
          </a:p>
          <a:p>
            <a:pPr>
              <a:lnSpc>
                <a:spcPct val="90000"/>
              </a:lnSpc>
            </a:pPr>
            <a:r>
              <a:rPr lang="ru-RU" altLang="ru-RU" sz="2300" dirty="0">
                <a:effectLst/>
              </a:rPr>
              <a:t>Сезонность – с весны до осени ( </a:t>
            </a:r>
            <a:r>
              <a:rPr lang="en-US" altLang="ru-RU" sz="2300" dirty="0">
                <a:effectLst/>
              </a:rPr>
              <a:t>max</a:t>
            </a:r>
            <a:r>
              <a:rPr lang="ru-RU" altLang="ru-RU" sz="2300" dirty="0">
                <a:effectLst/>
              </a:rPr>
              <a:t>-май-июль).</a:t>
            </a:r>
          </a:p>
          <a:p>
            <a:pPr>
              <a:lnSpc>
                <a:spcPct val="90000"/>
              </a:lnSpc>
            </a:pPr>
            <a:r>
              <a:rPr lang="ru-RU" altLang="ru-RU" sz="2300" dirty="0">
                <a:effectLst/>
              </a:rPr>
              <a:t>Иммунитет стойкий, возможно хроническое течение болезни </a:t>
            </a:r>
          </a:p>
          <a:p>
            <a:pPr>
              <a:lnSpc>
                <a:spcPct val="90000"/>
              </a:lnSpc>
            </a:pPr>
            <a:r>
              <a:rPr lang="ru-RU" altLang="ru-RU" sz="2300" dirty="0">
                <a:effectLst/>
              </a:rPr>
              <a:t>С 2013 г. ведется статистический учет в РФ</a:t>
            </a: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85813" y="357188"/>
            <a:ext cx="8215312" cy="16316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179388">
              <a:lnSpc>
                <a:spcPct val="90000"/>
              </a:lnSpc>
            </a:pPr>
            <a:r>
              <a:rPr lang="ru-RU" altLang="ru-RU" sz="2400" dirty="0">
                <a:effectLst/>
                <a:latin typeface="Arial" panose="020B0604020202020204" pitchFamily="34" charset="0"/>
              </a:rPr>
              <a:t>Эрлихиоз (МЭЧ)– </a:t>
            </a:r>
            <a:r>
              <a:rPr lang="ru-RU" altLang="ru-RU" sz="2400" b="0" dirty="0">
                <a:effectLst/>
                <a:latin typeface="Arial" panose="020B0604020202020204" pitchFamily="34" charset="0"/>
              </a:rPr>
              <a:t>острое  зоонозное инфекционное заболевание, характеризуется общей интоксикацией, головной болью, миалгией, артралгией</a:t>
            </a:r>
          </a:p>
        </p:txBody>
      </p:sp>
    </p:spTree>
    <p:extLst>
      <p:ext uri="{BB962C8B-B14F-4D97-AF65-F5344CB8AC3E}">
        <p14:creationId xmlns:p14="http://schemas.microsoft.com/office/powerpoint/2010/main" val="11793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60848"/>
            <a:ext cx="8231187" cy="4511402"/>
          </a:xfrm>
        </p:spPr>
        <p:txBody>
          <a:bodyPr>
            <a:normAutofit fontScale="92500"/>
          </a:bodyPr>
          <a:lstStyle/>
          <a:p>
            <a:pPr marL="288000" indent="-288000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300" dirty="0">
                <a:cs typeface="Arial" pitchFamily="34" charset="0"/>
              </a:rPr>
              <a:t>Инкубация – 1-21 день. Клиника заболевания до 2-3 недель. Спектр клинических проявлений широк - от бессимптомных до тяжелых форм болезни. </a:t>
            </a:r>
          </a:p>
          <a:p>
            <a:pPr marL="288000" indent="-288000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300" dirty="0">
                <a:cs typeface="Arial" pitchFamily="34" charset="0"/>
              </a:rPr>
              <a:t>Характерно острое начало, лихорадка, головная боль, ломота в теле, миалгии, тошнота, рвота и другие симптомы интоксикации. </a:t>
            </a:r>
          </a:p>
          <a:p>
            <a:pPr marL="288000" indent="-288000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300" dirty="0">
                <a:cs typeface="Arial" pitchFamily="34" charset="0"/>
              </a:rPr>
              <a:t>Гиперемия лица, </a:t>
            </a:r>
            <a:r>
              <a:rPr lang="ru-RU" sz="2300" dirty="0" err="1">
                <a:cs typeface="Arial" pitchFamily="34" charset="0"/>
              </a:rPr>
              <a:t>инъецированность</a:t>
            </a:r>
            <a:r>
              <a:rPr lang="ru-RU" sz="2300" dirty="0">
                <a:cs typeface="Arial" pitchFamily="34" charset="0"/>
              </a:rPr>
              <a:t> склер, </a:t>
            </a:r>
            <a:r>
              <a:rPr lang="ru-RU" sz="2300" dirty="0" err="1">
                <a:cs typeface="Arial" pitchFamily="34" charset="0"/>
              </a:rPr>
              <a:t>гепатомегалия</a:t>
            </a:r>
            <a:r>
              <a:rPr lang="ru-RU" sz="2300" dirty="0">
                <a:cs typeface="Arial" pitchFamily="34" charset="0"/>
              </a:rPr>
              <a:t>. У 20% пациентов желтуха. Сыпь  папулезная, </a:t>
            </a:r>
            <a:r>
              <a:rPr lang="ru-RU" sz="2300" dirty="0" err="1">
                <a:cs typeface="Arial" pitchFamily="34" charset="0"/>
              </a:rPr>
              <a:t>эритематозная</a:t>
            </a:r>
            <a:r>
              <a:rPr lang="ru-RU" sz="2300" dirty="0">
                <a:cs typeface="Arial" pitchFamily="34" charset="0"/>
              </a:rPr>
              <a:t>, </a:t>
            </a:r>
            <a:r>
              <a:rPr lang="ru-RU" sz="2300" dirty="0" err="1">
                <a:cs typeface="Arial" pitchFamily="34" charset="0"/>
              </a:rPr>
              <a:t>петехиальная</a:t>
            </a:r>
            <a:r>
              <a:rPr lang="ru-RU" sz="2300" dirty="0">
                <a:cs typeface="Arial" pitchFamily="34" charset="0"/>
              </a:rPr>
              <a:t>  на 2-й неделе у 1/3 больных, чаще при ГАЧ. </a:t>
            </a:r>
          </a:p>
          <a:p>
            <a:pPr marL="288000" indent="-288000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300" dirty="0">
                <a:cs typeface="Arial" pitchFamily="34" charset="0"/>
              </a:rPr>
              <a:t>В ОАК - лейкопения, тромбоцитопения, ускорение СОЭ, часто </a:t>
            </a:r>
            <a:r>
              <a:rPr lang="ru-RU" sz="2300" dirty="0" err="1">
                <a:cs typeface="Arial" pitchFamily="34" charset="0"/>
              </a:rPr>
              <a:t>гиперферментемия</a:t>
            </a:r>
            <a:r>
              <a:rPr lang="ru-RU" sz="2300" dirty="0">
                <a:cs typeface="Arial" pitchFamily="34" charset="0"/>
              </a:rPr>
              <a:t>, протеинурия. </a:t>
            </a:r>
          </a:p>
          <a:p>
            <a:pPr marL="288000" indent="-288000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300" dirty="0">
                <a:cs typeface="Arial" pitchFamily="34" charset="0"/>
              </a:rPr>
              <a:t>Диагностика -РНИФ, ИФА, </a:t>
            </a:r>
            <a:r>
              <a:rPr lang="ru-RU" sz="2300" dirty="0" err="1">
                <a:cs typeface="Arial" pitchFamily="34" charset="0"/>
              </a:rPr>
              <a:t>иммуноблотинг</a:t>
            </a:r>
            <a:r>
              <a:rPr lang="ru-RU" sz="2300" dirty="0">
                <a:cs typeface="Arial" pitchFamily="34" charset="0"/>
              </a:rPr>
              <a:t>, титры 1:64, 1:80, до 1:640 – 1:1280</a:t>
            </a:r>
          </a:p>
        </p:txBody>
      </p:sp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611188" y="285750"/>
            <a:ext cx="8385175" cy="152834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Клинико-лабораторная характеристика  </a:t>
            </a:r>
            <a:br>
              <a:rPr lang="ru-RU" alt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МЭЧ и ГАЧ</a:t>
            </a:r>
          </a:p>
        </p:txBody>
      </p:sp>
    </p:spTree>
    <p:extLst>
      <p:ext uri="{BB962C8B-B14F-4D97-AF65-F5344CB8AC3E}">
        <p14:creationId xmlns:p14="http://schemas.microsoft.com/office/powerpoint/2010/main" val="12670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714884"/>
            <a:ext cx="18430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714884"/>
            <a:ext cx="22574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714884"/>
            <a:ext cx="25003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3429000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Краснотелковые</a:t>
            </a:r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цуцугамуши</a:t>
            </a:r>
            <a:endParaRPr lang="ru-RU" sz="2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85728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КРОВОСОСУЩИЕ НАСЕКОМЫЕ</a:t>
            </a:r>
          </a:p>
          <a:p>
            <a:endParaRPr lang="ru-RU" sz="36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142985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КЛЕЩИ </a:t>
            </a:r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(личинка, нимфа, половозрелый клещ - каждая стадия питается на своем хозяине). </a:t>
            </a:r>
            <a:r>
              <a:rPr lang="ru-RU" sz="20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Трансовариальная</a:t>
            </a:r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передача возбудителя (не только переносчик, но и природный резервуар, т.е. I звено </a:t>
            </a:r>
            <a:r>
              <a:rPr lang="ru-RU" sz="20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эпидпроцесса</a:t>
            </a:r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2071678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Иксодовые</a:t>
            </a:r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- клещевой энцефалит, омская и крымская геморрагические лихорадки, марсельская лихорадка, </a:t>
            </a:r>
            <a:r>
              <a:rPr lang="ru-RU" sz="20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- лихорадка, туляремия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271462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Аргасовые</a:t>
            </a:r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- клещевой возвратный тиф, </a:t>
            </a:r>
            <a:r>
              <a:rPr lang="ru-RU" sz="20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Ку-лихорадка</a:t>
            </a:r>
            <a:endParaRPr lang="ru-RU" sz="2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071810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Гамазовые</a:t>
            </a:r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- крысиный сыпной тиф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8358187" cy="60721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1170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ru-RU" sz="2800" dirty="0"/>
              <a:t>Используют препараты тетрациклинового ряда</a:t>
            </a:r>
          </a:p>
          <a:p>
            <a:pPr eaLnBrk="1" hangingPunct="1">
              <a:spcBef>
                <a:spcPts val="1200"/>
              </a:spcBef>
              <a:buFontTx/>
              <a:buChar char="-"/>
              <a:defRPr/>
            </a:pPr>
            <a:r>
              <a:rPr lang="ru-RU" sz="2800" dirty="0" err="1"/>
              <a:t>Доксициклин</a:t>
            </a:r>
            <a:r>
              <a:rPr lang="ru-RU" sz="2800" dirty="0"/>
              <a:t> 0,1; по 1 </a:t>
            </a:r>
            <a:r>
              <a:rPr lang="ru-RU" sz="2800" dirty="0" err="1"/>
              <a:t>капс</a:t>
            </a:r>
            <a:r>
              <a:rPr lang="ru-RU" sz="2800" dirty="0"/>
              <a:t>.  2раза в  день 14 дней, детям старше 8 лет по 4 мг/кг, не менее 7 дней</a:t>
            </a:r>
          </a:p>
          <a:p>
            <a:pPr eaLnBrk="1" hangingPunct="1">
              <a:spcBef>
                <a:spcPts val="1200"/>
              </a:spcBef>
              <a:buFontTx/>
              <a:buChar char="-"/>
              <a:defRPr/>
            </a:pPr>
            <a:r>
              <a:rPr lang="ru-RU" sz="2800" dirty="0"/>
              <a:t>Тетрациклин обладает небольшой бактерицидной активностью в опытах, проведенных </a:t>
            </a:r>
            <a:r>
              <a:rPr lang="en-US" sz="2800" dirty="0"/>
              <a:t> in vitro</a:t>
            </a:r>
            <a:endParaRPr lang="ru-RU" sz="2800" dirty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Лечение ГАЧ и МЭЧ</a:t>
            </a:r>
          </a:p>
        </p:txBody>
      </p:sp>
    </p:spTree>
    <p:extLst>
      <p:ext uri="{BB962C8B-B14F-4D97-AF65-F5344CB8AC3E}">
        <p14:creationId xmlns:p14="http://schemas.microsoft.com/office/powerpoint/2010/main" val="19563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214422"/>
            <a:ext cx="8001056" cy="538609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Клещевой энцефалит </a:t>
            </a:r>
            <a:r>
              <a:rPr lang="ru-RU" sz="32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природно-очаговая вирусная инфекция, характеризующаяся лихорадкой, интоксикацией и поражением серого вещества головного мозга (энцефалит) и/или оболочек головного и спинного мозга (менингит и </a:t>
            </a:r>
            <a:r>
              <a:rPr lang="ru-RU" sz="3200" dirty="0" err="1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менингоэнцефалит</a:t>
            </a:r>
            <a:r>
              <a:rPr lang="ru-RU" sz="32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Заболевание может привести к стойким неврологическим и психиатрическим осложнениям и даже к смерти больного.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673100"/>
            <a:ext cx="8858280" cy="534774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Возбудитель РНК - содержащий вирус семейства </a:t>
            </a:r>
            <a:r>
              <a:rPr lang="ru-RU" sz="3200" b="1" dirty="0" err="1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флавивирусов</a:t>
            </a:r>
            <a:r>
              <a:rPr lang="ru-RU" sz="3200" b="1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Клинические формы: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лихорадочная (69%)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3200" dirty="0" err="1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менингеальная</a:t>
            </a:r>
            <a:r>
              <a:rPr lang="ru-RU" sz="32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(24%)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менингоэнцефалитическая (7%)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dirty="0" err="1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Полиомиелитической</a:t>
            </a:r>
            <a:r>
              <a:rPr lang="ru-RU" sz="32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и полирадикулоневритической формы с 2006 года не отмечалось.</a:t>
            </a:r>
          </a:p>
        </p:txBody>
      </p:sp>
    </p:spTree>
    <p:extLst>
      <p:ext uri="{BB962C8B-B14F-4D97-AF65-F5344CB8AC3E}">
        <p14:creationId xmlns:p14="http://schemas.microsoft.com/office/powerpoint/2010/main" val="19828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1518" y="373064"/>
            <a:ext cx="7522889" cy="60365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Инкубационный период от 1 до 30 дней (чаще 7-14 дней).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Диагностические критерии клещевого энцефалита: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пребывание в эндемичных очагах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весенне-летний период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укус клеща (либо употребление сырых молочных продуктов)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острое начало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лихорадка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</a:t>
            </a:r>
            <a:r>
              <a:rPr lang="ru-RU" sz="2000" dirty="0" err="1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общеинтоксикационный</a:t>
            </a: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синдром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нарушение сознания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судороги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-очаговая симптоматика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Лабораторная диагностика: 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-ПЦР (ликвор, кровь)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- ИФА ( ликвор, кровь)</a:t>
            </a:r>
          </a:p>
        </p:txBody>
      </p:sp>
    </p:spTree>
    <p:extLst>
      <p:ext uri="{BB962C8B-B14F-4D97-AF65-F5344CB8AC3E}">
        <p14:creationId xmlns:p14="http://schemas.microsoft.com/office/powerpoint/2010/main" val="15721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555553" cy="5626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Лечение клещевого энцефалита :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ru-RU" sz="3200" b="1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ru-RU" sz="24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Этиотропное</a:t>
            </a:r>
          </a:p>
          <a:p>
            <a:pPr marL="66675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- введение противоклещевого             </a:t>
            </a:r>
          </a:p>
          <a:p>
            <a:pPr marL="66675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иммуноглобулина</a:t>
            </a:r>
          </a:p>
          <a:p>
            <a:pPr marL="66675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- неспецифическая противовирусная</a:t>
            </a:r>
          </a:p>
          <a:p>
            <a:pPr marL="66675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терапия ( </a:t>
            </a:r>
            <a:r>
              <a:rPr lang="ru-RU" sz="2400" dirty="0" err="1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виферон</a:t>
            </a:r>
            <a:r>
              <a:rPr lang="ru-RU" sz="24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 marL="66675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- индукторы интерферона</a:t>
            </a:r>
          </a:p>
          <a:p>
            <a:pPr marL="66675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(циклоферон)</a:t>
            </a: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 Патогенетическое (</a:t>
            </a:r>
            <a:r>
              <a:rPr lang="ru-RU" sz="2400" dirty="0" err="1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дезинтоксикация</a:t>
            </a:r>
            <a:r>
              <a:rPr lang="ru-RU" sz="24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противоотечная</a:t>
            </a:r>
            <a:r>
              <a:rPr lang="ru-RU" sz="24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терапия, противосудорожная терапия) </a:t>
            </a:r>
          </a:p>
        </p:txBody>
      </p:sp>
    </p:spTree>
    <p:extLst>
      <p:ext uri="{BB962C8B-B14F-4D97-AF65-F5344CB8AC3E}">
        <p14:creationId xmlns:p14="http://schemas.microsoft.com/office/powerpoint/2010/main" val="14244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643050"/>
            <a:ext cx="8786873" cy="44278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57200" indent="-4572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AutoNum type="arabicPeriod"/>
              <a:defRPr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Энцевир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(Россия) для взрослых и детей старше 18 лет: 1 доза, вторая доза через 5-7 месяцев ( вторая доза не позднее 30 дней до начала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эпидсезона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457200" indent="-4572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AutoNum type="arabicPeriod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ФСМЕ-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Энцепур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(Австрия) для взрослых и детей старше 16 лет: 1 доза, вторая доза через 1-3 месяца.</a:t>
            </a:r>
          </a:p>
          <a:p>
            <a:pPr marL="457200" indent="-4572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AutoNum type="arabicPeriod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ФСМЕ-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Иммун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Джуниор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(Австрия) для детей от года до 16 лет: 1 доза, вторая доза через 1-3 месяца.</a:t>
            </a:r>
          </a:p>
          <a:p>
            <a:pPr marL="457200" indent="-4572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AutoNum type="arabicPeriod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Ревакцинация через 12 месяцев, затем 1 раз в 3 года.</a:t>
            </a:r>
          </a:p>
          <a:p>
            <a:pPr marL="457200" indent="-4572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AutoNum type="arabicPeriod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Ускоренные схемы 1 доза, вторая доза через 1 месяц (но не позднее 1 месяца до начала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эпидсезона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19" y="332656"/>
            <a:ext cx="871543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Схемы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вакинации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против клещевого энцефалита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1167C5D0-C9EA-4DDE-0990-47A6F66AC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Направлена на предупреждение присасывания клещей и  как можно быстрейшего его удаления</a:t>
            </a:r>
          </a:p>
          <a:p>
            <a:r>
              <a:rPr lang="ru-RU" dirty="0"/>
              <a:t>Согласно Постановлению №50 от 01.04.2022 на 2022 год запланировано проведение </a:t>
            </a:r>
            <a:r>
              <a:rPr lang="ru-RU" dirty="0" err="1"/>
              <a:t>акарицидных</a:t>
            </a:r>
            <a:r>
              <a:rPr lang="ru-RU" dirty="0"/>
              <a:t> обработок на площади 800  га, обработано уже 522,4 га</a:t>
            </a:r>
          </a:p>
          <a:p>
            <a:r>
              <a:rPr lang="ru-RU" dirty="0"/>
              <a:t>Специфической профилактики ИКБ, ГАЧ и МЭЧ в настоящее время нет</a:t>
            </a:r>
          </a:p>
          <a:p>
            <a:r>
              <a:rPr lang="ru-RU" dirty="0"/>
              <a:t>Проводится только неспецифическая профилактика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CE9618C-FC59-55F4-D706-41D2AC81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Профилактика</a:t>
            </a:r>
          </a:p>
        </p:txBody>
      </p:sp>
    </p:spTree>
    <p:extLst>
      <p:ext uri="{BB962C8B-B14F-4D97-AF65-F5344CB8AC3E}">
        <p14:creationId xmlns:p14="http://schemas.microsoft.com/office/powerpoint/2010/main" val="1924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14325" y="348541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/>
              <a:t>Неспецифическая профилактики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DF3"/>
              </a:clrFrom>
              <a:clrTo>
                <a:srgbClr val="E8EDF3">
                  <a:alpha val="0"/>
                </a:srgbClr>
              </a:clrTo>
            </a:clrChange>
          </a:blip>
          <a:srcRect l="51105" t="7195" r="1752" b="4721"/>
          <a:stretch>
            <a:fillRect/>
          </a:stretch>
        </p:blipFill>
        <p:spPr bwMode="auto">
          <a:xfrm>
            <a:off x="1043608" y="1174750"/>
            <a:ext cx="3985592" cy="383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>
          <a:xfrm>
            <a:off x="5065713" y="1700808"/>
            <a:ext cx="3827462" cy="3168352"/>
          </a:xfrm>
          <a:prstGeom prst="leftArrow">
            <a:avLst>
              <a:gd name="adj1" fmla="val 93025"/>
              <a:gd name="adj2" fmla="val 2850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Выходя в лес, парк или на любую территорию, где встречаются клещи, необходимо одеться таким образом, чтобы предотвратить </a:t>
            </a:r>
            <a:r>
              <a:rPr lang="ru-RU" b="1" dirty="0" err="1">
                <a:solidFill>
                  <a:srgbClr val="002060"/>
                </a:solidFill>
              </a:rPr>
              <a:t>заползание</a:t>
            </a:r>
            <a:r>
              <a:rPr lang="ru-RU" b="1" dirty="0">
                <a:solidFill>
                  <a:srgbClr val="002060"/>
                </a:solidFill>
              </a:rPr>
              <a:t> клещей под одежду и облегчить быстрый осмотр для обнаружения прицепившихся клещей.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331640" y="5301208"/>
            <a:ext cx="7561535" cy="1556792"/>
          </a:xfrm>
        </p:spPr>
        <p:txBody>
          <a:bodyPr/>
          <a:lstStyle/>
          <a:p>
            <a:pPr algn="l">
              <a:defRPr/>
            </a:pPr>
            <a:r>
              <a:rPr lang="ru-RU" sz="2000" dirty="0"/>
              <a:t>Использование </a:t>
            </a:r>
            <a:r>
              <a:rPr lang="ru-RU" sz="2000" dirty="0" err="1"/>
              <a:t>акарицидных</a:t>
            </a:r>
            <a:r>
              <a:rPr lang="ru-RU" sz="2000" dirty="0"/>
              <a:t>, </a:t>
            </a:r>
            <a:r>
              <a:rPr lang="ru-RU" sz="2000" dirty="0" err="1"/>
              <a:t>репелентных</a:t>
            </a:r>
            <a:r>
              <a:rPr lang="ru-RU" sz="2000" dirty="0"/>
              <a:t> и </a:t>
            </a:r>
            <a:r>
              <a:rPr lang="ru-RU" sz="2000" dirty="0" err="1"/>
              <a:t>акарицидно-репелентных</a:t>
            </a:r>
            <a:r>
              <a:rPr lang="ru-RU" sz="2000" dirty="0"/>
              <a:t> спреев и мазей</a:t>
            </a:r>
          </a:p>
        </p:txBody>
      </p:sp>
    </p:spTree>
    <p:extLst>
      <p:ext uri="{BB962C8B-B14F-4D97-AF65-F5344CB8AC3E}">
        <p14:creationId xmlns:p14="http://schemas.microsoft.com/office/powerpoint/2010/main" val="15383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Меры предосторожности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/>
              <a:t>1. По возможности обходите стороной кусты и не разрешайте детям лазить в них.</a:t>
            </a:r>
          </a:p>
          <a:p>
            <a:pPr algn="just">
              <a:buNone/>
            </a:pPr>
            <a:r>
              <a:rPr lang="ru-RU" dirty="0"/>
              <a:t>2. Остерегайтесь засушливых участков и сухостоя, не гуляйте в густой траве.</a:t>
            </a:r>
          </a:p>
          <a:p>
            <a:pPr algn="just">
              <a:buNone/>
            </a:pPr>
            <a:r>
              <a:rPr lang="ru-RU" dirty="0"/>
              <a:t>3. Помните, что клещи предпочитают лиственные леса. Поэтому прогулка в хвойном лесу будет безопаснее.</a:t>
            </a:r>
          </a:p>
          <a:p>
            <a:pPr algn="just">
              <a:buNone/>
            </a:pPr>
            <a:r>
              <a:rPr lang="ru-RU" dirty="0"/>
              <a:t>4. У водоемов лучше расположиться на песке, который для клещей является практически смертельным.</a:t>
            </a:r>
          </a:p>
          <a:p>
            <a:pPr algn="just">
              <a:buNone/>
            </a:pPr>
            <a:r>
              <a:rPr lang="ru-RU" dirty="0"/>
              <a:t>5. Для длительного нахождения на природе не подойдут майки с коротким рукавом и шорты. Ваша одежда должна максимально закрывать все участки тела. Идеальным вариантом будет наличие манжет на рукавах и резинок на штанинах.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42852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Как выглядят клещи?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16621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71638" y="857232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Наиболее опасны таежные и лесные клещи. Размер самок клещей 3 -5 мм, передняя часть их тела и 4 пары ног темно-коричневого, а задняя часть кирпично-красного цвета. Тело всех фаз развития клещей овальное, спереди конусообразный темный выступ (часто называют головкой), который состоит из трех частей: центральная часть (хоботок), которая при </a:t>
            </a:r>
            <a:r>
              <a:rPr lang="ru-RU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кровососании</a:t>
            </a:r>
            <a:r>
              <a:rPr 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погружается в кожу человека или животных, и 2 боковые части, остающиеся на поверхности. Самцы мельче самок и темнее. В организм жертвы попадает слюна клещей, в которой находятся возбудители болезней.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8596" y="3857628"/>
            <a:ext cx="835824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57356" y="4000504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Точно определить род и вид клещей может</a:t>
            </a:r>
          </a:p>
          <a:p>
            <a:pPr algn="ctr"/>
            <a:r>
              <a:rPr lang="ru-RU" sz="2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только специалист.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4714884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ЛЮБОЙ ПРИСОСАВШИЙСЯ КЛЕЩ ДОЛЖЕН РАССМАТРИВАТЬСЯ КАК ПОТЕНЦИАЛЬНО ОПАСНЫЙ</a:t>
            </a:r>
            <a:r>
              <a:rPr lang="ru-RU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Меры предосторожности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203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/>
              <a:t>6. Собираясь на природу, нужно так продумать свой наряд, чтобы осталось как можно меньше открытых участков тела. Обязательно и наличие головного убора. Даже при прогулке в парке не стоит пренебрегать им.</a:t>
            </a:r>
          </a:p>
          <a:p>
            <a:pPr algn="just">
              <a:buNone/>
            </a:pPr>
            <a:r>
              <a:rPr lang="ru-RU" dirty="0"/>
              <a:t>7. После того, как вы вернулись с прогулки, следует очень внимательно просмотреть всю верхнюю одежду и перетряхнуть ее. Также следует осмотреть тело, а волосы необходимо расчесать мелкой расческой.</a:t>
            </a:r>
          </a:p>
          <a:p>
            <a:pPr algn="just">
              <a:buNone/>
            </a:pPr>
            <a:r>
              <a:rPr lang="ru-RU" dirty="0"/>
              <a:t>8. Желательно поход с ночевкой в палатках отложить до самых жарких месяцев, когда клещи менее активны. Но в любом случае растительность вокруг палатки, а также под ней лучше всего выжечь.</a:t>
            </a:r>
          </a:p>
          <a:p>
            <a:pPr algn="just">
              <a:buNone/>
            </a:pPr>
            <a:r>
              <a:rPr lang="ru-RU" dirty="0"/>
              <a:t>9. Придя из леса, обязательно осматривайте свое тело и одежду, а также домашних питомцев, которые прогуливались с вами на предмет притаившихся кровососов.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Если клещ присосался?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Даже если клещ кого-то укусит – это еще вовсе не значит, что человек заболеет энцефалитом или </a:t>
            </a:r>
            <a:r>
              <a:rPr lang="ru-RU" b="1" dirty="0" err="1"/>
              <a:t>боррелиозом</a:t>
            </a:r>
            <a:r>
              <a:rPr lang="ru-RU" b="1" dirty="0"/>
              <a:t>. Человек заболевает от клещей, которые сами являются зараженными 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Прежде всего клеща надо вытащить.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/>
              <a:t>Как удалить клеща?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587375" y="1160463"/>
            <a:ext cx="8099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Снимать присосавшихся клещей лучше используя специальные приспособления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 l="4955" t="18407" r="3680" b="12027"/>
          <a:stretch>
            <a:fillRect/>
          </a:stretch>
        </p:blipFill>
        <p:spPr bwMode="auto">
          <a:xfrm>
            <a:off x="6084888" y="3732213"/>
            <a:ext cx="26098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114550"/>
            <a:ext cx="2171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1835697" y="2609850"/>
            <a:ext cx="2520404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КЛЕЩЕВЁРТ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570413" y="2609850"/>
            <a:ext cx="900112" cy="407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6" name="TextBox 18"/>
          <p:cNvSpPr txBox="1">
            <a:spLocks noChangeArrowheads="1"/>
          </p:cNvSpPr>
          <p:nvPr/>
        </p:nvSpPr>
        <p:spPr bwMode="auto">
          <a:xfrm>
            <a:off x="2016125" y="3954463"/>
            <a:ext cx="25923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РУЧКА-ЛАССО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513263" y="3944938"/>
            <a:ext cx="900112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946650"/>
            <a:ext cx="190817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Box 21"/>
          <p:cNvSpPr txBox="1">
            <a:spLocks noChangeArrowheads="1"/>
          </p:cNvSpPr>
          <p:nvPr/>
        </p:nvSpPr>
        <p:spPr bwMode="auto">
          <a:xfrm>
            <a:off x="2016125" y="5341938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ПИНЦЕТ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570413" y="5456238"/>
            <a:ext cx="900112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01" name="TextBox 12"/>
          <p:cNvSpPr txBox="1">
            <a:spLocks noChangeArrowheads="1"/>
          </p:cNvSpPr>
          <p:nvPr/>
        </p:nvSpPr>
        <p:spPr bwMode="auto">
          <a:xfrm>
            <a:off x="395288" y="2349500"/>
            <a:ext cx="13684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rgbClr val="C00000"/>
                </a:solidFill>
              </a:rPr>
              <a:t>Захватив клеща любым способом, следует его повернуть вокруг своей оси на 360º и потянуть вверх.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2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ukovoditel\Downloads\(1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/>
              <a:t>Что делать с клещем?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76263" y="1268413"/>
            <a:ext cx="5075237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Клеща надо сохранить  в максимально неповрежденном состоянии, лучше живым.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Снятых присосавшихся клещей с кусочком влажной ваты или свежей травинкой следует поместить в плотно закрывающуюся емкость (например, стеклянный флакон).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Мертвых клещей следует также поместить в емкость.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Клещей доставить в лабораторию как можно скорее для выполнения исследования.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До доставки в лабораторию хранить их в холодном месте при температуре плюс 4 – 8ºС (холодильник, термос со льдом и т. п.). Если клещи присосались к нескольким людям, то клещей с каждого человека надо поместить в отдельную емкость, подписав фамилию пострадавшего.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 r="24319"/>
          <a:stretch>
            <a:fillRect/>
          </a:stretch>
        </p:blipFill>
        <p:spPr bwMode="auto">
          <a:xfrm>
            <a:off x="5651500" y="1268413"/>
            <a:ext cx="3098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651500" y="4508500"/>
            <a:ext cx="32416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Исследование клеща нужно для оценки его опасности и, при необходимости, назначения лечения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2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Липецкой области исследование клещей на весь спектр клещевых инфекций (КВЭ, ИКБ, МЭЧ, ГАЧ) проводится на базе 3-х лабораторий:</a:t>
            </a:r>
          </a:p>
          <a:p>
            <a:r>
              <a:rPr lang="ru-RU" dirty="0"/>
              <a:t>- опасных и природно-очаговых инфекций ФБУЗ «</a:t>
            </a:r>
            <a:r>
              <a:rPr lang="ru-RU" b="1" dirty="0"/>
              <a:t>Центр гигиены и эпидемиологии в Липецкой области</a:t>
            </a:r>
            <a:r>
              <a:rPr lang="ru-RU" dirty="0"/>
              <a:t>» по адресу: г. Липецк, ул. Гагарина 60-А (контактный телефон: 27-70-19);</a:t>
            </a:r>
          </a:p>
          <a:p>
            <a:r>
              <a:rPr lang="ru-RU" dirty="0"/>
              <a:t>- клинико-диагностической лаборатории ГУЗ </a:t>
            </a:r>
            <a:r>
              <a:rPr lang="ru-RU" b="1" dirty="0"/>
              <a:t>«Липецкая областная клиническая инфекционная больница» </a:t>
            </a:r>
            <a:r>
              <a:rPr lang="ru-RU" dirty="0"/>
              <a:t>по адресу: г. Липецк, ул. Космонавтов, 37-А (контактный телефон: 33-43-56, 33-43-48, 33-43-87);</a:t>
            </a:r>
          </a:p>
          <a:p>
            <a:r>
              <a:rPr lang="ru-RU" dirty="0"/>
              <a:t>- лаборатории ГУЗ «</a:t>
            </a:r>
            <a:r>
              <a:rPr lang="ru-RU" b="1" dirty="0"/>
              <a:t>Липецкий областной кожно-венерологический диспансер</a:t>
            </a:r>
            <a:r>
              <a:rPr lang="ru-RU" dirty="0"/>
              <a:t>» по адресу: г. Липецк, ул. Марины Расковой, 18 (контактный телефон: 55-90-40);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122" y="768565"/>
            <a:ext cx="8229600" cy="1143000"/>
          </a:xfrm>
        </p:spPr>
        <p:txBody>
          <a:bodyPr/>
          <a:lstStyle/>
          <a:p>
            <a:pPr algn="ctr"/>
            <a:r>
              <a:rPr lang="ru-RU" sz="3600" dirty="0"/>
              <a:t>Где можно обследовать клеща?</a:t>
            </a:r>
          </a:p>
        </p:txBody>
      </p:sp>
    </p:spTree>
    <p:extLst>
      <p:ext uri="{BB962C8B-B14F-4D97-AF65-F5344CB8AC3E}">
        <p14:creationId xmlns:p14="http://schemas.microsoft.com/office/powerpoint/2010/main" val="5241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87704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Лето прекрасное- инфекции опасные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346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Кишечные инфекции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r>
              <a:rPr lang="ru-RU" dirty="0"/>
              <a:t>Они делятся на вирусные и бактериальные. В зимний период времени преобладают в основном вирусные, а в летний — бактериальные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374441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077072"/>
            <a:ext cx="352831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3600" b="1" dirty="0">
                <a:solidFill>
                  <a:srgbClr val="FF0000"/>
                </a:solidFill>
              </a:rPr>
              <a:t>кишечные инфекции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68313" y="981075"/>
            <a:ext cx="8280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dirty="0"/>
              <a:t> </a:t>
            </a:r>
            <a:r>
              <a:rPr lang="ru-RU" sz="2000" b="1" dirty="0"/>
              <a:t>Инфекция передается через зараженные пищевые продукты – мясо, рыбу, молоко, салаты и т. д.</a:t>
            </a: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3097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773238"/>
            <a:ext cx="30972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292600"/>
            <a:ext cx="3097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4292600"/>
            <a:ext cx="3097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Бактериальные кишечные инфекции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r>
              <a:rPr lang="ru-RU" dirty="0"/>
              <a:t>ПТИ, вызванные </a:t>
            </a:r>
          </a:p>
          <a:p>
            <a:pPr>
              <a:buNone/>
            </a:pPr>
            <a:r>
              <a:rPr lang="ru-RU" dirty="0"/>
              <a:t>стафилококком</a:t>
            </a:r>
          </a:p>
          <a:p>
            <a:r>
              <a:rPr lang="ru-RU" dirty="0">
                <a:solidFill>
                  <a:srgbClr val="00B050"/>
                </a:solidFill>
              </a:rPr>
              <a:t>Сальмонеллез</a:t>
            </a:r>
          </a:p>
          <a:p>
            <a:r>
              <a:rPr lang="ru-RU" dirty="0"/>
              <a:t>Дизентерия</a:t>
            </a:r>
          </a:p>
          <a:p>
            <a:r>
              <a:rPr lang="ru-RU" dirty="0" err="1"/>
              <a:t>Эшерихиозы</a:t>
            </a:r>
            <a:endParaRPr lang="ru-RU" dirty="0"/>
          </a:p>
          <a:p>
            <a:r>
              <a:rPr lang="ru-RU" dirty="0"/>
              <a:t>Брюшной тиф и паратифы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7088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ick.ru/Gallery/borr_bac_images/Original%20Files/Borrelia_burgdorferi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6638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igure. Multiple morulae consistent with Ehrlichia ewingii in a neutrophil from fawn 81 experimentally injected with pooled whole blood from two wild white-tailed deer (Giemsa stain, 100X).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860800"/>
            <a:ext cx="2879725" cy="182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665413" cy="1655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59113" y="9810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987675" y="69215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187450" y="1412875"/>
            <a:ext cx="1728788" cy="16557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Вирус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клещевого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энцефалита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6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2800" dirty="0">
                <a:latin typeface="Tahoma" pitchFamily="34" charset="0"/>
              </a:rPr>
              <a:t>Возбудители, передающиеся иксодовыми клещами</a:t>
            </a:r>
          </a:p>
        </p:txBody>
      </p:sp>
      <p:pic>
        <p:nvPicPr>
          <p:cNvPr id="10249" name="Picture 9" descr="Новое изображение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4221163"/>
            <a:ext cx="2808287" cy="1439862"/>
          </a:xfrm>
          <a:prstGeom prst="rect">
            <a:avLst/>
          </a:prstGeom>
          <a:noFill/>
          <a:ln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69" name="Содержимое 37"/>
          <p:cNvSpPr>
            <a:spLocks noGrp="1"/>
          </p:cNvSpPr>
          <p:nvPr>
            <p:ph sz="quarter" idx="4294967295"/>
          </p:nvPr>
        </p:nvSpPr>
        <p:spPr>
          <a:xfrm>
            <a:off x="11061700" y="1981200"/>
            <a:ext cx="508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 rot="10800000" flipV="1">
            <a:off x="5940425" y="2708275"/>
            <a:ext cx="2663825" cy="3603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Боррелии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826125" y="5326063"/>
            <a:ext cx="2879725" cy="36036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Эрлихии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643438" y="1700213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 rot="5400000">
            <a:off x="1224756" y="4490244"/>
            <a:ext cx="358775" cy="2808288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 rot="10853431" flipV="1">
            <a:off x="1042988" y="6153150"/>
            <a:ext cx="252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00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395288" y="5734050"/>
            <a:ext cx="2089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Риккетсии 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>
            <a:off x="2195513" y="4365625"/>
            <a:ext cx="576262" cy="215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2051050" y="4221163"/>
            <a:ext cx="433388" cy="2873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900113" y="5229225"/>
            <a:ext cx="576262" cy="3603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1835150" y="4652963"/>
            <a:ext cx="433388" cy="431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23850" y="2852738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0" y="3068638"/>
            <a:ext cx="3348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00FFCC"/>
                </a:solidFill>
              </a:rPr>
              <a:t>Генотип 1 (Дальневосточный</a:t>
            </a:r>
            <a:r>
              <a:rPr lang="ru-RU" altLang="ru-RU" sz="1600" b="1" i="1">
                <a:solidFill>
                  <a:srgbClr val="00FFCC"/>
                </a:solidFill>
              </a:rPr>
              <a:t>)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198438" y="3098800"/>
            <a:ext cx="286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0" y="3284538"/>
            <a:ext cx="2555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00FFCC"/>
                </a:solidFill>
              </a:rPr>
              <a:t>Генотип 2 (Западный) 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0" y="3535363"/>
            <a:ext cx="327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00FFCC"/>
                </a:solidFill>
              </a:rPr>
              <a:t>Генотип 3 (Урало-Сибирский</a:t>
            </a:r>
            <a:r>
              <a:rPr lang="ru-RU" altLang="ru-RU" sz="1600" b="1" i="1">
                <a:solidFill>
                  <a:srgbClr val="00FFCC"/>
                </a:solidFill>
              </a:rPr>
              <a:t>)</a:t>
            </a: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0" y="6092825"/>
            <a:ext cx="45720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1600" b="1" i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Rickettsia</a:t>
            </a:r>
            <a:r>
              <a:rPr lang="en-US" sz="1600" b="1" i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 </a:t>
            </a:r>
            <a:r>
              <a:rPr lang="en-US" sz="1600" b="1" i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sibirica</a:t>
            </a: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, </a:t>
            </a:r>
            <a:r>
              <a:rPr lang="en-US" sz="1600" b="1" i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Rickettsia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sp. </a:t>
            </a:r>
            <a:r>
              <a:rPr lang="en-US" sz="1600" b="1" i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DnS14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,</a:t>
            </a:r>
          </a:p>
          <a:p>
            <a:pPr algn="just" eaLnBrk="1" hangingPunct="1">
              <a:defRPr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sp.</a:t>
            </a:r>
            <a:r>
              <a:rPr lang="en-US" sz="1600" b="1" i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DnS28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,  </a:t>
            </a:r>
            <a:r>
              <a:rPr lang="en-US" sz="1600" b="1" i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R. </a:t>
            </a:r>
            <a:r>
              <a:rPr lang="en-US" sz="1600" b="1" i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raoultii</a:t>
            </a:r>
            <a:r>
              <a:rPr lang="en-US" sz="1600" b="1" i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, </a:t>
            </a: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«</a:t>
            </a:r>
            <a:r>
              <a:rPr lang="en-US" sz="1600" b="1" i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Candidatus</a:t>
            </a:r>
            <a:r>
              <a:rPr lang="en-US" sz="1600" b="1" i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</a:t>
            </a:r>
          </a:p>
          <a:p>
            <a:pPr algn="just" eaLnBrk="1" hangingPunct="1">
              <a:defRPr/>
            </a:pPr>
            <a:r>
              <a:rPr lang="en-US" sz="1600" b="1" i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R. </a:t>
            </a:r>
            <a:r>
              <a:rPr lang="en-US" sz="1600" b="1" i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tarasevichiae</a:t>
            </a: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»</a:t>
            </a:r>
            <a:endParaRPr lang="ru-RU" sz="1400" b="1" i="1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4058" name="Text Box 27"/>
          <p:cNvSpPr txBox="1">
            <a:spLocks noChangeArrowheads="1"/>
          </p:cNvSpPr>
          <p:nvPr/>
        </p:nvSpPr>
        <p:spPr bwMode="auto">
          <a:xfrm>
            <a:off x="5651500" y="3113088"/>
            <a:ext cx="194468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 </a:t>
            </a:r>
            <a:r>
              <a:rPr lang="en-US" sz="1600" b="1" i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Borrelia</a:t>
            </a:r>
            <a:r>
              <a:rPr lang="en-US" sz="1600" b="1" i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1600" b="1" i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garinii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4059" name="Text Box 28"/>
          <p:cNvSpPr txBox="1">
            <a:spLocks noChangeArrowheads="1"/>
          </p:cNvSpPr>
          <p:nvPr/>
        </p:nvSpPr>
        <p:spPr bwMode="auto">
          <a:xfrm>
            <a:off x="5724525" y="3429000"/>
            <a:ext cx="1727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i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Borrelia</a:t>
            </a:r>
            <a:r>
              <a:rPr lang="en-US" sz="1600" b="1" i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1600" b="1" i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afzelii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0268" name="Line 29"/>
          <p:cNvSpPr>
            <a:spLocks noChangeShapeType="1"/>
          </p:cNvSpPr>
          <p:nvPr/>
        </p:nvSpPr>
        <p:spPr bwMode="auto">
          <a:xfrm flipH="1" flipV="1">
            <a:off x="2916238" y="1989138"/>
            <a:ext cx="1439862" cy="1008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9" name="Line 30"/>
          <p:cNvSpPr>
            <a:spLocks noChangeShapeType="1"/>
          </p:cNvSpPr>
          <p:nvPr/>
        </p:nvSpPr>
        <p:spPr bwMode="auto">
          <a:xfrm flipH="1" flipV="1">
            <a:off x="2916238" y="2420938"/>
            <a:ext cx="1368425" cy="5762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2" name="Text Box 31"/>
          <p:cNvSpPr txBox="1">
            <a:spLocks noChangeArrowheads="1"/>
          </p:cNvSpPr>
          <p:nvPr/>
        </p:nvSpPr>
        <p:spPr bwMode="auto">
          <a:xfrm>
            <a:off x="5724525" y="5780088"/>
            <a:ext cx="341947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Anaplasma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phagocytophilum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,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Ehrlichia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muris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,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«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Candidatus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Neoehrlichia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mikurensis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»</a:t>
            </a:r>
          </a:p>
        </p:txBody>
      </p:sp>
      <p:sp>
        <p:nvSpPr>
          <p:cNvPr id="10271" name="AutoShape 32"/>
          <p:cNvSpPr>
            <a:spLocks noChangeArrowheads="1"/>
          </p:cNvSpPr>
          <p:nvPr/>
        </p:nvSpPr>
        <p:spPr bwMode="auto">
          <a:xfrm rot="-3125551">
            <a:off x="3304381" y="1743870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72" name="AutoShape 33"/>
          <p:cNvSpPr>
            <a:spLocks noChangeArrowheads="1"/>
          </p:cNvSpPr>
          <p:nvPr/>
        </p:nvSpPr>
        <p:spPr bwMode="auto">
          <a:xfrm rot="2827896">
            <a:off x="4997450" y="1779588"/>
            <a:ext cx="485775" cy="904875"/>
          </a:xfrm>
          <a:prstGeom prst="upArrow">
            <a:avLst>
              <a:gd name="adj1" fmla="val 50000"/>
              <a:gd name="adj2" fmla="val 46569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73" name="AutoShape 34"/>
          <p:cNvSpPr>
            <a:spLocks noChangeArrowheads="1"/>
          </p:cNvSpPr>
          <p:nvPr/>
        </p:nvSpPr>
        <p:spPr bwMode="auto">
          <a:xfrm rot="1953626">
            <a:off x="3132138" y="4652963"/>
            <a:ext cx="485775" cy="936625"/>
          </a:xfrm>
          <a:prstGeom prst="downArrow">
            <a:avLst>
              <a:gd name="adj1" fmla="val 50000"/>
              <a:gd name="adj2" fmla="val 48203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74" name="AutoShape 35"/>
          <p:cNvSpPr>
            <a:spLocks noChangeArrowheads="1"/>
          </p:cNvSpPr>
          <p:nvPr/>
        </p:nvSpPr>
        <p:spPr bwMode="auto">
          <a:xfrm rot="-1888416">
            <a:off x="5148263" y="46529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75" name="Text Box 37"/>
          <p:cNvSpPr txBox="1">
            <a:spLocks noChangeArrowheads="1"/>
          </p:cNvSpPr>
          <p:nvPr/>
        </p:nvSpPr>
        <p:spPr bwMode="auto">
          <a:xfrm>
            <a:off x="357188" y="3797300"/>
            <a:ext cx="280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i="1">
                <a:solidFill>
                  <a:srgbClr val="00FFCC"/>
                </a:solidFill>
              </a:rPr>
              <a:t>178-79, 886-84</a:t>
            </a:r>
            <a:endParaRPr lang="ru-RU" altLang="ru-RU" sz="2000" i="1">
              <a:solidFill>
                <a:srgbClr val="00FFCC"/>
              </a:solidFill>
            </a:endParaRPr>
          </a:p>
        </p:txBody>
      </p:sp>
      <p:pic>
        <p:nvPicPr>
          <p:cNvPr id="10276" name="Picture 5" descr="C:\My documents\I persulcatus f dorsal 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852738"/>
            <a:ext cx="20034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277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Вирусные кишечные инфекции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467600" cy="383704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Энтеровирусные</a:t>
            </a:r>
          </a:p>
          <a:p>
            <a:r>
              <a:rPr lang="ru-RU" dirty="0">
                <a:solidFill>
                  <a:srgbClr val="00B050"/>
                </a:solidFill>
              </a:rPr>
              <a:t>Аденовирусные</a:t>
            </a:r>
          </a:p>
          <a:p>
            <a:r>
              <a:rPr lang="ru-RU" dirty="0" err="1"/>
              <a:t>Ротавирусные</a:t>
            </a: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5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Обильное питье ( </a:t>
            </a:r>
            <a:r>
              <a:rPr lang="ru-RU" dirty="0" err="1"/>
              <a:t>регидрон</a:t>
            </a:r>
            <a:r>
              <a:rPr lang="ru-RU" dirty="0"/>
              <a:t>, </a:t>
            </a:r>
            <a:r>
              <a:rPr lang="ru-RU" dirty="0" err="1"/>
              <a:t>оралит</a:t>
            </a:r>
            <a:r>
              <a:rPr lang="ru-RU" dirty="0"/>
              <a:t>, морсы)</a:t>
            </a:r>
          </a:p>
          <a:p>
            <a:r>
              <a:rPr lang="ru-RU" dirty="0"/>
              <a:t>Сорбенты( </a:t>
            </a:r>
            <a:r>
              <a:rPr lang="ru-RU" dirty="0" err="1"/>
              <a:t>полисорб</a:t>
            </a:r>
            <a:r>
              <a:rPr lang="ru-RU" dirty="0"/>
              <a:t>, активированный уголь, </a:t>
            </a:r>
            <a:r>
              <a:rPr lang="ru-RU" dirty="0" err="1"/>
              <a:t>смекта</a:t>
            </a:r>
            <a:r>
              <a:rPr lang="ru-RU" dirty="0"/>
              <a:t>)</a:t>
            </a:r>
          </a:p>
          <a:p>
            <a:r>
              <a:rPr lang="ru-RU" dirty="0"/>
              <a:t>Антибактериальная</a:t>
            </a:r>
          </a:p>
          <a:p>
            <a:pPr>
              <a:buNone/>
            </a:pPr>
            <a:r>
              <a:rPr lang="ru-RU" dirty="0"/>
              <a:t> терапия при бактериальных</a:t>
            </a:r>
          </a:p>
          <a:p>
            <a:pPr>
              <a:buNone/>
            </a:pPr>
            <a:r>
              <a:rPr lang="ru-RU" dirty="0"/>
              <a:t> инфекциях</a:t>
            </a:r>
          </a:p>
          <a:p>
            <a:r>
              <a:rPr lang="ru-RU" dirty="0"/>
              <a:t>Противовирусная при </a:t>
            </a:r>
          </a:p>
          <a:p>
            <a:pPr>
              <a:buNone/>
            </a:pPr>
            <a:r>
              <a:rPr lang="ru-RU" dirty="0"/>
              <a:t>вирусных</a:t>
            </a:r>
          </a:p>
          <a:p>
            <a:pPr>
              <a:buNone/>
            </a:pPr>
            <a:r>
              <a:rPr lang="ru-RU" i="1" dirty="0">
                <a:solidFill>
                  <a:srgbClr val="C00000"/>
                </a:solidFill>
              </a:rPr>
              <a:t>Категорически запрещается </a:t>
            </a:r>
          </a:p>
          <a:p>
            <a:pPr>
              <a:buNone/>
            </a:pPr>
            <a:r>
              <a:rPr lang="ru-RU" i="1" dirty="0">
                <a:solidFill>
                  <a:srgbClr val="C00000"/>
                </a:solidFill>
              </a:rPr>
              <a:t>употребление </a:t>
            </a:r>
            <a:r>
              <a:rPr lang="ru-RU" i="1" dirty="0" err="1">
                <a:solidFill>
                  <a:srgbClr val="C00000"/>
                </a:solidFill>
              </a:rPr>
              <a:t>лоперамида</a:t>
            </a:r>
            <a:r>
              <a:rPr lang="ru-RU" i="1" dirty="0">
                <a:solidFill>
                  <a:srgbClr val="C00000"/>
                </a:solidFill>
              </a:rPr>
              <a:t> и </a:t>
            </a:r>
            <a:r>
              <a:rPr lang="ru-RU" i="1" dirty="0" err="1">
                <a:solidFill>
                  <a:srgbClr val="C00000"/>
                </a:solidFill>
              </a:rPr>
              <a:t>имодиума</a:t>
            </a:r>
            <a:endParaRPr lang="ru-RU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97892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600" b="1" dirty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981075"/>
            <a:ext cx="8229600" cy="965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 </a:t>
            </a:r>
            <a:r>
              <a:rPr lang="ru-RU" sz="2000" b="1" dirty="0"/>
              <a:t>Избежать пищевые отравления можно, соблюдая правила личной гигиены, режим и сроки хранения продуктов, технологию приготовления пищи.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989138"/>
            <a:ext cx="28432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5923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552950"/>
            <a:ext cx="28082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554538"/>
            <a:ext cx="28082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1916113"/>
            <a:ext cx="1512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29200" y="980728"/>
            <a:ext cx="4114800" cy="6192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1. Мытье рук с мылом после уборной, контактов с животными или с землей.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2. Обработка игрушек мыльным раствором и обработка пола обязательно с моющими средствами примерно один раз в 10-14 дней.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3. Обработка с мылом овощей и фруктов перед употреблением; ягоды (клубника, малина и др.) предварительно заливают чистой водой, затем ее сливают и промывают плоды проточной водой.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4. Термическая обработка пищи.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/>
              <a:t>Вот те условия, которые помогут избежать желудочно-кишечных инфекций!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4176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29000"/>
            <a:ext cx="41751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294828"/>
            <a:ext cx="824440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51075" algn="l"/>
              </a:tabLst>
            </a:pPr>
            <a:r>
              <a:rPr lang="ru-RU" dirty="0"/>
              <a:t>         </a:t>
            </a:r>
            <a:r>
              <a:rPr lang="ru-RU" sz="2400" b="1" dirty="0">
                <a:solidFill>
                  <a:srgbClr val="FF0000"/>
                </a:solidFill>
              </a:rPr>
              <a:t>Холера остается  глобальной угрозой и одним из ключевых индикаторов социального развития – она была и  остается вызовом для стран,  где доступ к безопасной питьевой воде и соответствующим  санитарным </a:t>
            </a:r>
          </a:p>
          <a:p>
            <a:pPr>
              <a:tabLst>
                <a:tab pos="2251075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 условиям  не  могут быть </a:t>
            </a:r>
          </a:p>
          <a:p>
            <a:pPr>
              <a:tabLst>
                <a:tab pos="2251075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обеспечены для всех. </a:t>
            </a:r>
          </a:p>
          <a:p>
            <a:pPr>
              <a:tabLst>
                <a:tab pos="2251075" algn="l"/>
              </a:tabLst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tabLst>
                <a:tab pos="2251075" algn="l"/>
              </a:tabLst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tabLst>
                <a:tab pos="2251075" algn="l"/>
              </a:tabLst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tabLst>
                <a:tab pos="2251075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         В настоящее  время реакция </a:t>
            </a:r>
          </a:p>
          <a:p>
            <a:pPr>
              <a:tabLst>
                <a:tab pos="2251075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на вспышку холеры имеет  характер хорошо организовываемого реагирования на чрезвычайную ситуацию.  Такой подход может предотвратить многие случаи смерти,  но он не в состоянии предотвратить заболевания холерой.</a:t>
            </a:r>
            <a:r>
              <a:rPr lang="ru-RU" sz="24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03" y="1628800"/>
            <a:ext cx="370790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Содержимое 3" descr="холера девушка.jpg"/>
          <p:cNvPicPr>
            <a:picLocks noGrp="1"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IMG_1289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l="8264" t="12199" r="3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785794"/>
            <a:ext cx="6934947" cy="518128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7A717-DD91-D84E-A207-B55C035A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12944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597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Даже если укусил клещ-носитель, то это не значит, что можно подхватить инфекцию. Все зависит от количества слюны,</a:t>
            </a:r>
          </a:p>
          <a:p>
            <a:pPr algn="ctr"/>
            <a:r>
              <a:rPr lang="ru-RU" sz="2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которая попала в организм.</a:t>
            </a:r>
          </a:p>
          <a:p>
            <a:pPr algn="ctr"/>
            <a:r>
              <a:rPr lang="ru-RU" sz="2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Присосавшийся иксодовый клещ напоминает хорошо отлаженный насос: в минуту он делает от 2 до 60 актов всасывания, строго разделенных актами впрыскивания</a:t>
            </a:r>
          </a:p>
          <a:p>
            <a:pPr algn="ctr"/>
            <a:r>
              <a:rPr lang="ru-RU" sz="2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слюны.</a:t>
            </a:r>
          </a:p>
          <a:p>
            <a:pPr algn="ctr"/>
            <a:endParaRPr lang="ru-RU" sz="2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355758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00496" y="3429000"/>
            <a:ext cx="492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 по себе укус клеща </a:t>
            </a:r>
          </a:p>
          <a:p>
            <a:pPr algn="ctr"/>
            <a:r>
              <a:rPr lang="ru-RU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опасен. Опасны инфекции которые может передать клещ. </a:t>
            </a:r>
          </a:p>
          <a:p>
            <a:pPr algn="ctr"/>
            <a:r>
              <a:rPr lang="ru-RU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не каждый клещ содержит возбудителей болезни</a:t>
            </a:r>
          </a:p>
          <a:p>
            <a:pPr algn="ctr"/>
            <a:endParaRPr lang="ru-RU" sz="2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Заболевания,  передающиеся клещами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Болезнь Лайма</a:t>
            </a:r>
          </a:p>
          <a:p>
            <a:r>
              <a:rPr lang="ru-RU" dirty="0"/>
              <a:t>Клещевой энцефалит</a:t>
            </a:r>
          </a:p>
          <a:p>
            <a:r>
              <a:rPr lang="ru-RU" dirty="0"/>
              <a:t>Клещевой сыпной тиф</a:t>
            </a:r>
          </a:p>
          <a:p>
            <a:r>
              <a:rPr lang="ru-RU" dirty="0"/>
              <a:t>Геморрагическая лихорадка</a:t>
            </a:r>
          </a:p>
          <a:p>
            <a:r>
              <a:rPr lang="ru-RU" dirty="0"/>
              <a:t>Бабезиоз</a:t>
            </a:r>
          </a:p>
          <a:p>
            <a:r>
              <a:rPr lang="ru-RU" dirty="0"/>
              <a:t>Риккетсиоз</a:t>
            </a:r>
          </a:p>
          <a:p>
            <a:r>
              <a:rPr lang="ru-RU" dirty="0" err="1">
                <a:solidFill>
                  <a:srgbClr val="FF0000"/>
                </a:solidFill>
              </a:rPr>
              <a:t>Грануцитарный</a:t>
            </a:r>
            <a:r>
              <a:rPr lang="ru-RU" dirty="0">
                <a:solidFill>
                  <a:srgbClr val="FF0000"/>
                </a:solidFill>
              </a:rPr>
              <a:t> анаплазмоз</a:t>
            </a:r>
          </a:p>
          <a:p>
            <a:r>
              <a:rPr lang="ru-RU" dirty="0">
                <a:solidFill>
                  <a:srgbClr val="FF0000"/>
                </a:solidFill>
              </a:rPr>
              <a:t>Моноцитарный </a:t>
            </a:r>
            <a:r>
              <a:rPr lang="ru-RU" dirty="0" err="1">
                <a:solidFill>
                  <a:srgbClr val="FF0000"/>
                </a:solidFill>
              </a:rPr>
              <a:t>эрлихиоз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Период активности клещей: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С апреля по октябрь наблюдается пик активности клещей, этих опасных для человека насекомых.</a:t>
            </a:r>
          </a:p>
          <a:p>
            <a:pPr algn="just"/>
            <a:r>
              <a:rPr lang="ru-RU" dirty="0"/>
              <a:t> Лесной клещ — это маленький паразит, переносящий возбудителей различных заболеваний</a:t>
            </a:r>
          </a:p>
          <a:p>
            <a:pPr algn="just"/>
            <a:r>
              <a:rPr lang="ru-RU" dirty="0"/>
              <a:t>Активность клещей начинается при температуре 10-12 градусов. </a:t>
            </a:r>
          </a:p>
          <a:p>
            <a:pPr algn="just"/>
            <a:r>
              <a:rPr lang="ru-RU" dirty="0"/>
              <a:t>У клещей инфекция продолжается всю жизнь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21457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Как и где можно заразиться от клещей?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Излюбленными местами охоты клещей являются смешанные леса, а также: овраги, обочины дорог. Взрослых клещей можно найти в кустарнике, приблизительно в метре от земли, откуда им легко перебраться на крупных млекопитающих или человека.</a:t>
            </a:r>
          </a:p>
          <a:p>
            <a:pPr algn="just"/>
            <a:r>
              <a:rPr lang="ru-RU" dirty="0"/>
              <a:t>Активизируются клещи перед  дождем в пасмурную погоду, а в ясный день они опаснее утром и вечером. Летом самой благоприятной для них температурой будет 20° тепла.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510</TotalTime>
  <Words>3332</Words>
  <Application>Microsoft Office PowerPoint</Application>
  <PresentationFormat>Экран (4:3)</PresentationFormat>
  <Paragraphs>308</Paragraphs>
  <Slides>58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Поток</vt:lpstr>
      <vt:lpstr>Клещевые инфекции</vt:lpstr>
      <vt:lpstr>ДОКУМЕНТЫ</vt:lpstr>
      <vt:lpstr>Презентация PowerPoint</vt:lpstr>
      <vt:lpstr>Презентация PowerPoint</vt:lpstr>
      <vt:lpstr>Возбудители, передающиеся иксодовыми клещами</vt:lpstr>
      <vt:lpstr>Презентация PowerPoint</vt:lpstr>
      <vt:lpstr>Заболевания,  передающиеся клещами</vt:lpstr>
      <vt:lpstr>Период активности клещей:</vt:lpstr>
      <vt:lpstr>Как и где можно заразиться от клещей?  </vt:lpstr>
      <vt:lpstr>Особенность клещей</vt:lpstr>
      <vt:lpstr>                    Помните!</vt:lpstr>
      <vt:lpstr>Презентация PowerPoint</vt:lpstr>
      <vt:lpstr>По данным Роспотребнадзора</vt:lpstr>
      <vt:lpstr>По данным Роспотребнадзора </vt:lpstr>
      <vt:lpstr>Болезнь Лайма</vt:lpstr>
      <vt:lpstr>Стадии и основные клинические проявления ИКБ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ИКБ основывается на эпидемиологии, клиники и лабораторной диагностике.</vt:lpstr>
      <vt:lpstr>Тактика ведения больных ИКБ</vt:lpstr>
      <vt:lpstr>Диспансерное наблюдение</vt:lpstr>
      <vt:lpstr>Презентация PowerPoint</vt:lpstr>
      <vt:lpstr>Диспансерное наблюдение за реконволесцентами ИКБ</vt:lpstr>
      <vt:lpstr>Моноцитарный и гранулоцитарный эрлихиозы человека (МЭЧ и ГАЧ)</vt:lpstr>
      <vt:lpstr>Эрлихиоз (МЭЧ)– острое  зоонозное инфекционное заболевание, характеризуется общей интоксикацией, головной болью, миалгией, артралгией</vt:lpstr>
      <vt:lpstr>Клинико-лабораторная характеристика   МЭЧ и ГАЧ</vt:lpstr>
      <vt:lpstr>Презентация PowerPoint</vt:lpstr>
      <vt:lpstr>Лечение ГАЧ и МЭЧ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</vt:lpstr>
      <vt:lpstr>Презентация PowerPoint</vt:lpstr>
      <vt:lpstr>Меры предосторожности </vt:lpstr>
      <vt:lpstr>Меры предосторожности</vt:lpstr>
      <vt:lpstr>Если клещ присосался?</vt:lpstr>
      <vt:lpstr>Презентация PowerPoint</vt:lpstr>
      <vt:lpstr>Презентация PowerPoint</vt:lpstr>
      <vt:lpstr>Презентация PowerPoint</vt:lpstr>
      <vt:lpstr>Где можно обследовать клеща?</vt:lpstr>
      <vt:lpstr>Лето прекрасное- инфекции опасные</vt:lpstr>
      <vt:lpstr>Кишечные инфекции</vt:lpstr>
      <vt:lpstr>кишечные инфекции</vt:lpstr>
      <vt:lpstr>Бактериальные кишечные инфекции</vt:lpstr>
      <vt:lpstr>Вирусные кишечные инфекции </vt:lpstr>
      <vt:lpstr>Лечение</vt:lpstr>
      <vt:lpstr>Профилактика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Клещевые инфекции</dc:title>
  <dc:creator>Rukovoditel</dc:creator>
  <cp:lastModifiedBy>Оргметодотдел</cp:lastModifiedBy>
  <cp:revision>46</cp:revision>
  <dcterms:created xsi:type="dcterms:W3CDTF">2016-04-25T08:55:22Z</dcterms:created>
  <dcterms:modified xsi:type="dcterms:W3CDTF">2022-05-18T04:56:54Z</dcterms:modified>
</cp:coreProperties>
</file>